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Lst>
  <p:sldSz cy="6858000" cx="12192000"/>
  <p:notesSz cx="6858000" cy="9144000"/>
  <p:embeddedFontLst>
    <p:embeddedFont>
      <p:font typeface="Gill Sans"/>
      <p:regular r:id="rId223"/>
      <p:bold r:id="rId224"/>
    </p:embeddedFont>
    <p:embeddedFont>
      <p:font typeface="Century Gothic"/>
      <p:regular r:id="rId225"/>
      <p:bold r:id="rId226"/>
      <p:italic r:id="rId227"/>
      <p:boldItalic r:id="rId2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9" roundtripDataSignature="AMtx7mj1K6lR8T+wSVWLAb6RMhxByvXO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6819EA-53FE-40A6-A8B8-9BBAABCCED11}">
  <a:tblStyle styleId="{5E6819EA-53FE-40A6-A8B8-9BBAABCCED1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228" Type="http://schemas.openxmlformats.org/officeDocument/2006/relationships/font" Target="fonts/CenturyGothic-boldItalic.fntdata"/><Relationship Id="rId106" Type="http://schemas.openxmlformats.org/officeDocument/2006/relationships/slide" Target="slides/slide101.xml"/><Relationship Id="rId227" Type="http://schemas.openxmlformats.org/officeDocument/2006/relationships/font" Target="fonts/CenturyGothic-italic.fntdata"/><Relationship Id="rId105" Type="http://schemas.openxmlformats.org/officeDocument/2006/relationships/slide" Target="slides/slide100.xml"/><Relationship Id="rId226" Type="http://schemas.openxmlformats.org/officeDocument/2006/relationships/font" Target="fonts/CenturyGothic-bold.fntdata"/><Relationship Id="rId104" Type="http://schemas.openxmlformats.org/officeDocument/2006/relationships/slide" Target="slides/slide99.xml"/><Relationship Id="rId225" Type="http://schemas.openxmlformats.org/officeDocument/2006/relationships/font" Target="fonts/CenturyGothic-regular.fntdata"/><Relationship Id="rId109" Type="http://schemas.openxmlformats.org/officeDocument/2006/relationships/slide" Target="slides/slide104.xml"/><Relationship Id="rId108" Type="http://schemas.openxmlformats.org/officeDocument/2006/relationships/slide" Target="slides/slide103.xml"/><Relationship Id="rId229" Type="http://customschemas.google.com/relationships/presentationmetadata" Target="metadata"/><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font" Target="fonts/GillSans-bold.fntdata"/><Relationship Id="rId102" Type="http://schemas.openxmlformats.org/officeDocument/2006/relationships/slide" Target="slides/slide97.xml"/><Relationship Id="rId223" Type="http://schemas.openxmlformats.org/officeDocument/2006/relationships/font" Target="fonts/GillSans-regular.fntdata"/><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Older adults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older adults and the general population compare on satisfaction with aspects of quality of life?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Older adults are </a:t>
            </a:r>
            <a:r>
              <a:rPr i="1" lang="en-US" sz="1100">
                <a:latin typeface="Arial"/>
                <a:ea typeface="Arial"/>
                <a:cs typeface="Arial"/>
                <a:sym typeface="Arial"/>
              </a:rPr>
              <a:t>more satisfied </a:t>
            </a:r>
            <a:r>
              <a:rPr lang="en-US" sz="1100">
                <a:latin typeface="Arial"/>
                <a:ea typeface="Arial"/>
                <a:cs typeface="Arial"/>
                <a:sym typeface="Arial"/>
              </a:rPr>
              <a:t>with </a:t>
            </a:r>
            <a:r>
              <a:rPr i="1" lang="en-US" sz="1100">
                <a:latin typeface="Arial"/>
                <a:ea typeface="Arial"/>
                <a:cs typeface="Arial"/>
                <a:sym typeface="Arial"/>
              </a:rPr>
              <a:t>all</a:t>
            </a:r>
            <a:r>
              <a:rPr lang="en-US" sz="1100">
                <a:latin typeface="Arial"/>
                <a:ea typeface="Arial"/>
                <a:cs typeface="Arial"/>
                <a:sym typeface="Arial"/>
              </a:rPr>
              <a:t> aspects of quality of life compared to the general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Older adults who are 75 years and older have </a:t>
            </a:r>
            <a:r>
              <a:rPr i="1" lang="en-US" sz="1100">
                <a:latin typeface="Arial"/>
                <a:ea typeface="Arial"/>
                <a:cs typeface="Arial"/>
                <a:sym typeface="Arial"/>
              </a:rPr>
              <a:t>higher satisfaction </a:t>
            </a:r>
            <a:r>
              <a:rPr lang="en-US" sz="1100">
                <a:latin typeface="Arial"/>
                <a:ea typeface="Arial"/>
                <a:cs typeface="Arial"/>
                <a:sym typeface="Arial"/>
              </a:rPr>
              <a:t>with most of aspects of quality of life compared to those who are 65 to 74 years of age, except on physical wellbeing, work situation, and access to parks and recreation opportunities.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Older adults 65 years and older are </a:t>
            </a:r>
            <a:r>
              <a:rPr i="1" lang="en-US" sz="1100">
                <a:latin typeface="Arial"/>
                <a:ea typeface="Arial"/>
                <a:cs typeface="Arial"/>
                <a:sym typeface="Arial"/>
              </a:rPr>
              <a:t>significantly more satisfied </a:t>
            </a:r>
            <a:r>
              <a:rPr lang="en-US" sz="1100">
                <a:latin typeface="Arial"/>
                <a:ea typeface="Arial"/>
                <a:cs typeface="Arial"/>
                <a:sym typeface="Arial"/>
              </a:rPr>
              <a:t>than the general population with their leisure time and their financial situation, and </a:t>
            </a:r>
            <a:r>
              <a:rPr i="1" lang="en-US" sz="1100">
                <a:latin typeface="Arial"/>
                <a:ea typeface="Arial"/>
                <a:cs typeface="Arial"/>
                <a:sym typeface="Arial"/>
              </a:rPr>
              <a:t>much more satisfied</a:t>
            </a:r>
            <a:r>
              <a:rPr lang="en-US" sz="1100">
                <a:latin typeface="Arial"/>
                <a:ea typeface="Arial"/>
                <a:cs typeface="Arial"/>
                <a:sym typeface="Arial"/>
              </a:rPr>
              <a:t> with their mental wellbeing</a:t>
            </a:r>
            <a:r>
              <a:rPr lang="en-US" sz="1100">
                <a:solidFill>
                  <a:srgbClr val="000000"/>
                </a:solidFill>
                <a:latin typeface="Arial"/>
                <a:ea typeface="Arial"/>
                <a:cs typeface="Arial"/>
                <a:sym typeface="Arial"/>
              </a:rPr>
              <a:t>, the way they spend their time, and the balance of activities in their daily lives.</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1=extremely dissatisfied and 7=extremely satisfied.</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68" name="Google Shape;168;p1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10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7" name="Google Shape;1017;p10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work-life imbalance related </a:t>
            </a:r>
            <a:r>
              <a:rPr i="1" lang="en-US" sz="1100">
                <a:solidFill>
                  <a:srgbClr val="000000"/>
                </a:solidFill>
                <a:latin typeface="Arial"/>
                <a:ea typeface="Arial"/>
                <a:cs typeface="Arial"/>
                <a:sym typeface="Arial"/>
              </a:rPr>
              <a:t>to the region where Nova Scotians live</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experiencing work-life imbalance is fairly similar across the province with a range of about 35% to 45% in the different regions.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rate is highest in Pictou where just under half of the residents experience work-life imbalance (44.5%). Almost to the same degree, four in ten residents in South West Nova (41.1%), in Annapolis Valley-Hants (41.1%), and in Cumberland (40.6%) experience work-life imbalance.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Comparatively, lower percentages of residents living in Cape Breton Regional Municipality (34.6%) and in Strait Area-West Cape Breton (35.0%) experience work-life imbalance, with a very slightly higher rate in Colchester (35.9%).</a:t>
            </a:r>
            <a:endParaRPr/>
          </a:p>
        </p:txBody>
      </p:sp>
      <p:sp>
        <p:nvSpPr>
          <p:cNvPr id="1018" name="Google Shape;1018;p10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0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4" name="Google Shape;1024;p10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work-life imbalance related to type of living arrangement?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people experiencing work-life imbalance is highest among single parents, over half of whom report more imbalance in their lives (50.8%).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rate among single parents is almost twice as high as it is for the one-quarter of couples with no children living at home (i.e., “empty-nesters”) (27.0%).</a:t>
            </a:r>
            <a:endParaRPr/>
          </a:p>
        </p:txBody>
      </p:sp>
      <p:sp>
        <p:nvSpPr>
          <p:cNvPr id="1025" name="Google Shape;1025;p10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10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1" name="Google Shape;1031;p10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Time Use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Time use measures how people experience and spend their time. It means how the use of our time affects physical and mental wellbeing, individual and family wellbeing, and present and future wellbeing. It examines the length of our workweek, our work arrangements, our levels of time pressure, and the time we spend with friends and in other free-time activities.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implicit assumption with Time Use is the notion of </a:t>
            </a:r>
            <a:r>
              <a:rPr i="1" lang="en-US" sz="1100">
                <a:latin typeface="Arial"/>
                <a:ea typeface="Arial"/>
                <a:cs typeface="Arial"/>
                <a:sym typeface="Arial"/>
              </a:rPr>
              <a:t>balance</a:t>
            </a:r>
            <a:r>
              <a:rPr lang="en-US" sz="1100">
                <a:latin typeface="Arial"/>
                <a:ea typeface="Arial"/>
                <a:cs typeface="Arial"/>
                <a:sym typeface="Arial"/>
              </a:rPr>
              <a:t>. Most activities are beneficial to wellbeing when done in moderation, but are detrimental when done excessively or not at all. There are only 24 hours in a day, so too much time directed towards one activity can mean not enough or no time at all allocated for other activities that are also critical for our wellbeing. Not only does the amount of time matter, but the pace of and relative control over timing of activities throughout the day can affect overall quality of life.</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Time Use, we look specifically at the frequency of residents’ feelings of being rushed and consider how those feelings may be linked to age, income, living arrangements, and the region of Nova Scotia where they live. We also examine if these feelings and factors are linked to Nova Scotians’ life satisfaction.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1032" name="Google Shape;1032;p10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0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0" name="Google Shape;1040;p103:notes"/>
          <p:cNvSpPr txBox="1"/>
          <p:nvPr>
            <p:ph idx="1" type="body"/>
          </p:nvPr>
        </p:nvSpPr>
        <p:spPr>
          <a:xfrm>
            <a:off x="493712" y="4416425"/>
            <a:ext cx="6081712" cy="455771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Time Use</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frequently do Nova Scotians experience feelings of being rushed?</a:t>
            </a:r>
            <a:r>
              <a:rPr lang="en-US" sz="1100">
                <a:latin typeface="Arial"/>
                <a:ea typeface="Arial"/>
                <a:cs typeface="Arial"/>
                <a:sym typeface="Arial"/>
              </a:rPr>
              <a:t>”</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annual household incomes </a:t>
            </a:r>
            <a:r>
              <a:rPr i="1" lang="en-US" sz="1100">
                <a:latin typeface="Arial"/>
                <a:ea typeface="Arial"/>
                <a:cs typeface="Arial"/>
                <a:sym typeface="Arial"/>
              </a:rPr>
              <a:t>increase</a:t>
            </a:r>
            <a:r>
              <a:rPr lang="en-US" sz="1100">
                <a:latin typeface="Arial"/>
                <a:ea typeface="Arial"/>
                <a:cs typeface="Arial"/>
                <a:sym typeface="Arial"/>
              </a:rPr>
              <a:t>, so too does the percentage of residents who experience feelings of being rushed at least once each week, rising steadily from just under six in ten residents with annual incomes of $20,000 to $29,999 (57.7%) to over eight in ten residents with incomes of $150,000 and over (83.5%). Of note, residents with annual household incomes under $20,000 do not adhere to this pattern with over two-thirds experiencing feelings of being rushed.</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Feelings of being rushed steadily </a:t>
            </a:r>
            <a:r>
              <a:rPr i="1" lang="en-US" sz="1100">
                <a:latin typeface="Arial"/>
                <a:ea typeface="Arial"/>
                <a:cs typeface="Arial"/>
                <a:sym typeface="Arial"/>
              </a:rPr>
              <a:t>decreases</a:t>
            </a:r>
            <a:r>
              <a:rPr lang="en-US" sz="1100">
                <a:latin typeface="Arial"/>
                <a:ea typeface="Arial"/>
                <a:cs typeface="Arial"/>
                <a:sym typeface="Arial"/>
              </a:rPr>
              <a:t> as residents get older. Younger residents (i.e., 14 to 39 years of age) are </a:t>
            </a:r>
            <a:r>
              <a:rPr i="1" lang="en-US" sz="1100">
                <a:latin typeface="Arial"/>
                <a:ea typeface="Arial"/>
                <a:cs typeface="Arial"/>
                <a:sym typeface="Arial"/>
              </a:rPr>
              <a:t>more likely </a:t>
            </a:r>
            <a:r>
              <a:rPr lang="en-US" sz="1100">
                <a:latin typeface="Arial"/>
                <a:ea typeface="Arial"/>
                <a:cs typeface="Arial"/>
                <a:sym typeface="Arial"/>
              </a:rPr>
              <a:t>to experience feelings of being rushed (84.5%) and the oldest residents (75 years and older) are </a:t>
            </a:r>
            <a:r>
              <a:rPr i="1" lang="en-US" sz="1100">
                <a:latin typeface="Arial"/>
                <a:ea typeface="Arial"/>
                <a:cs typeface="Arial"/>
                <a:sym typeface="Arial"/>
              </a:rPr>
              <a:t>least likely </a:t>
            </a:r>
            <a:r>
              <a:rPr lang="en-US" sz="1100">
                <a:latin typeface="Arial"/>
                <a:ea typeface="Arial"/>
                <a:cs typeface="Arial"/>
                <a:sym typeface="Arial"/>
              </a:rPr>
              <a:t>to experience these feelings (36.8%).</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residents who experience feelings of being rushed at least once per week – about two-thirds – is fairly similar across most regions of the province. Regions that are somewhat different are Halifax Regional Municipality where residents are somewhat </a:t>
            </a:r>
            <a:r>
              <a:rPr i="1" lang="en-US" sz="1100">
                <a:latin typeface="Arial"/>
                <a:ea typeface="Arial"/>
                <a:cs typeface="Arial"/>
                <a:sym typeface="Arial"/>
              </a:rPr>
              <a:t>more likely</a:t>
            </a:r>
            <a:r>
              <a:rPr lang="en-US" sz="1100">
                <a:latin typeface="Arial"/>
                <a:ea typeface="Arial"/>
                <a:cs typeface="Arial"/>
                <a:sym typeface="Arial"/>
              </a:rPr>
              <a:t> to experience feelings of being rushed (72.6%), whereas just under one in six residents in Strait Area-West Cape Breton (56.6%) and in Southwest Nova (59.9%) are somewhat </a:t>
            </a:r>
            <a:r>
              <a:rPr i="1" lang="en-US" sz="1100">
                <a:latin typeface="Arial"/>
                <a:ea typeface="Arial"/>
                <a:cs typeface="Arial"/>
                <a:sym typeface="Arial"/>
              </a:rPr>
              <a:t>less likely </a:t>
            </a:r>
            <a:r>
              <a:rPr lang="en-US" sz="1100">
                <a:latin typeface="Arial"/>
                <a:ea typeface="Arial"/>
                <a:cs typeface="Arial"/>
                <a:sym typeface="Arial"/>
              </a:rPr>
              <a:t>to feel rushed.</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Couples with children living at home are </a:t>
            </a:r>
            <a:r>
              <a:rPr i="1" lang="en-US" sz="1100">
                <a:latin typeface="Arial"/>
                <a:ea typeface="Arial"/>
                <a:cs typeface="Arial"/>
                <a:sym typeface="Arial"/>
              </a:rPr>
              <a:t>much more likely </a:t>
            </a:r>
            <a:r>
              <a:rPr lang="en-US" sz="1100">
                <a:latin typeface="Arial"/>
                <a:ea typeface="Arial"/>
                <a:cs typeface="Arial"/>
                <a:sym typeface="Arial"/>
              </a:rPr>
              <a:t>to experience feelings of being rushed (85.9%) and single parents are also almost as likely to feel rushed (80.0%). In contrast, just over half of adults living alone (52.8%) and “empty-nesters” (52.6%) feel rushed.</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Percentages are residents who reported feeling rushed at least once per week or more often.</a:t>
            </a:r>
            <a:endParaRPr/>
          </a:p>
        </p:txBody>
      </p:sp>
      <p:sp>
        <p:nvSpPr>
          <p:cNvPr id="1041" name="Google Shape;1041;p10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10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5" name="Google Shape;1055;p104:notes"/>
          <p:cNvSpPr txBox="1"/>
          <p:nvPr>
            <p:ph idx="1" type="body"/>
          </p:nvPr>
        </p:nvSpPr>
        <p:spPr>
          <a:xfrm>
            <a:off x="493712" y="4416425"/>
            <a:ext cx="6081712" cy="455771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103: Income.</a:t>
            </a:r>
            <a:endParaRPr/>
          </a:p>
        </p:txBody>
      </p:sp>
      <p:sp>
        <p:nvSpPr>
          <p:cNvPr id="1056" name="Google Shape;1056;p10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10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4" name="Google Shape;1064;p105:notes"/>
          <p:cNvSpPr txBox="1"/>
          <p:nvPr>
            <p:ph idx="1" type="body"/>
          </p:nvPr>
        </p:nvSpPr>
        <p:spPr>
          <a:xfrm>
            <a:off x="493712" y="4416425"/>
            <a:ext cx="6081712" cy="455771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103: Age.</a:t>
            </a:r>
            <a:endParaRPr/>
          </a:p>
        </p:txBody>
      </p:sp>
      <p:sp>
        <p:nvSpPr>
          <p:cNvPr id="1065" name="Google Shape;1065;p10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10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3" name="Google Shape;1073;p106:notes"/>
          <p:cNvSpPr txBox="1"/>
          <p:nvPr>
            <p:ph idx="1" type="body"/>
          </p:nvPr>
        </p:nvSpPr>
        <p:spPr>
          <a:xfrm>
            <a:off x="493712" y="4416425"/>
            <a:ext cx="6081712" cy="455771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103: Region.</a:t>
            </a:r>
            <a:endParaRPr/>
          </a:p>
        </p:txBody>
      </p:sp>
      <p:sp>
        <p:nvSpPr>
          <p:cNvPr id="1074" name="Google Shape;1074;p10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10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2" name="Google Shape;1082;p107:notes"/>
          <p:cNvSpPr txBox="1"/>
          <p:nvPr>
            <p:ph idx="1" type="body"/>
          </p:nvPr>
        </p:nvSpPr>
        <p:spPr>
          <a:xfrm>
            <a:off x="493712" y="4416425"/>
            <a:ext cx="6081712" cy="455771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103: Living Arrangement.</a:t>
            </a:r>
            <a:endParaRPr/>
          </a:p>
        </p:txBody>
      </p:sp>
      <p:sp>
        <p:nvSpPr>
          <p:cNvPr id="1083" name="Google Shape;1083;p10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10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1" name="Google Shape;1091;p10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092" name="Google Shape;1092;p10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10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9" name="Google Shape;1099;p109:notes"/>
          <p:cNvSpPr txBox="1"/>
          <p:nvPr>
            <p:ph idx="1" type="body"/>
          </p:nvPr>
        </p:nvSpPr>
        <p:spPr>
          <a:xfrm>
            <a:off x="701675" y="4414837"/>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Connectivity across Domains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interconnectedness of domains in affecting the Wellbeing of residents can be revealed by focusing on specific issues of interest. In this section, we look at six issues of concern in Nova Scotia: (1) social isolation, (2) sense of community, (3) feelings of trust, (4) experience of discrimination, (5) poverty, and (6) health. First, social isolation…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social isolation is represented in two ways. First, residents’ perceptions of their social isolation is </a:t>
            </a:r>
            <a:r>
              <a:rPr lang="en-US" sz="1100">
                <a:latin typeface="Arial"/>
                <a:ea typeface="Arial"/>
                <a:cs typeface="Arial"/>
                <a:sym typeface="Arial"/>
              </a:rPr>
              <a:t>reflected in the degree to which they agree with three specific aspects of their connection to others </a:t>
            </a:r>
            <a:r>
              <a:rPr lang="en-US" sz="1100">
                <a:solidFill>
                  <a:srgbClr val="000000"/>
                </a:solidFill>
                <a:latin typeface="Arial"/>
                <a:ea typeface="Arial"/>
                <a:cs typeface="Arial"/>
                <a:sym typeface="Arial"/>
              </a:rPr>
              <a:t>in the community. Social isolation is measured using these items (based on the UCLA 3-item loneliness scale):</a:t>
            </a:r>
            <a:endParaRPr/>
          </a:p>
          <a:p>
            <a:pPr indent="0" lvl="0" marL="0" rtl="0" algn="l">
              <a:spcBef>
                <a:spcPts val="0"/>
              </a:spcBef>
              <a:spcAft>
                <a:spcPts val="0"/>
              </a:spcAft>
              <a:buClr>
                <a:schemeClr val="dk1"/>
              </a:buClr>
              <a:buSzPts val="1100"/>
              <a:buFont typeface="Calibri"/>
              <a:buNone/>
            </a:pPr>
            <a:r>
              <a:t/>
            </a:r>
            <a:endParaRPr sz="1100">
              <a:solidFill>
                <a:srgbClr val="FF0000"/>
              </a:solidFill>
              <a:latin typeface="Arial"/>
              <a:ea typeface="Arial"/>
              <a:cs typeface="Arial"/>
              <a:sym typeface="Arial"/>
            </a:endParaRPr>
          </a:p>
          <a:p>
            <a:pPr indent="-69850" lvl="0" marL="0" rtl="0" algn="l">
              <a:spcBef>
                <a:spcPts val="0"/>
              </a:spcBef>
              <a:spcAft>
                <a:spcPts val="0"/>
              </a:spcAft>
              <a:buClr>
                <a:srgbClr val="000000"/>
              </a:buClr>
              <a:buSzPts val="1100"/>
              <a:buFont typeface="Courier New"/>
              <a:buChar char="o"/>
            </a:pPr>
            <a:r>
              <a:rPr lang="en-US" sz="1100">
                <a:solidFill>
                  <a:srgbClr val="000000"/>
                </a:solidFill>
                <a:latin typeface="Arial"/>
                <a:ea typeface="Arial"/>
                <a:cs typeface="Arial"/>
                <a:sym typeface="Arial"/>
              </a:rPr>
              <a:t>“I often feel that I lack companionship”</a:t>
            </a:r>
            <a:endParaRPr/>
          </a:p>
          <a:p>
            <a:pPr indent="-69850" lvl="0" marL="0" rtl="0" algn="l">
              <a:spcBef>
                <a:spcPts val="0"/>
              </a:spcBef>
              <a:spcAft>
                <a:spcPts val="0"/>
              </a:spcAft>
              <a:buClr>
                <a:srgbClr val="000000"/>
              </a:buClr>
              <a:buSzPts val="1100"/>
              <a:buFont typeface="Courier New"/>
              <a:buChar char="o"/>
            </a:pPr>
            <a:r>
              <a:rPr lang="en-US" sz="1100">
                <a:solidFill>
                  <a:srgbClr val="000000"/>
                </a:solidFill>
                <a:latin typeface="Arial"/>
                <a:ea typeface="Arial"/>
                <a:cs typeface="Arial"/>
                <a:sym typeface="Arial"/>
              </a:rPr>
              <a:t>“I often feel left out”</a:t>
            </a:r>
            <a:endParaRPr/>
          </a:p>
          <a:p>
            <a:pPr indent="-69850" lvl="0" marL="0" rtl="0" algn="l">
              <a:spcBef>
                <a:spcPts val="0"/>
              </a:spcBef>
              <a:spcAft>
                <a:spcPts val="0"/>
              </a:spcAft>
              <a:buClr>
                <a:srgbClr val="000000"/>
              </a:buClr>
              <a:buSzPts val="1100"/>
              <a:buFont typeface="Courier New"/>
              <a:buChar char="o"/>
            </a:pPr>
            <a:r>
              <a:rPr lang="en-US" sz="1100">
                <a:solidFill>
                  <a:srgbClr val="000000"/>
                </a:solidFill>
                <a:latin typeface="Arial"/>
                <a:ea typeface="Arial"/>
                <a:cs typeface="Arial"/>
                <a:sym typeface="Arial"/>
              </a:rPr>
              <a:t>“I often feel isolated from others in the community”</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i="1" lang="en-US" sz="1100">
                <a:solidFill>
                  <a:srgbClr val="000000"/>
                </a:solidFill>
                <a:latin typeface="Arial"/>
                <a:ea typeface="Arial"/>
                <a:cs typeface="Arial"/>
                <a:sym typeface="Arial"/>
              </a:rPr>
              <a:t>Higher</a:t>
            </a:r>
            <a:r>
              <a:rPr lang="en-US" sz="1100">
                <a:solidFill>
                  <a:srgbClr val="000000"/>
                </a:solidFill>
                <a:latin typeface="Arial"/>
                <a:ea typeface="Arial"/>
                <a:cs typeface="Arial"/>
                <a:sym typeface="Arial"/>
              </a:rPr>
              <a:t> scores indicate </a:t>
            </a:r>
            <a:r>
              <a:rPr i="1" lang="en-US" sz="1100">
                <a:solidFill>
                  <a:srgbClr val="000000"/>
                </a:solidFill>
                <a:latin typeface="Arial"/>
                <a:ea typeface="Arial"/>
                <a:cs typeface="Arial"/>
                <a:sym typeface="Arial"/>
              </a:rPr>
              <a:t>stronger</a:t>
            </a:r>
            <a:r>
              <a:rPr lang="en-US" sz="1100">
                <a:solidFill>
                  <a:srgbClr val="000000"/>
                </a:solidFill>
                <a:latin typeface="Arial"/>
                <a:ea typeface="Arial"/>
                <a:cs typeface="Arial"/>
                <a:sym typeface="Arial"/>
              </a:rPr>
              <a:t> feelings of social isolation.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The second way in which social isolation is considered is through residents’ sense of belonging to the community. Sense of belonging is assessed using a 7-point scale where </a:t>
            </a:r>
            <a:r>
              <a:rPr i="1" lang="en-US" sz="1100">
                <a:solidFill>
                  <a:srgbClr val="000000"/>
                </a:solidFill>
                <a:latin typeface="Arial"/>
                <a:ea typeface="Arial"/>
                <a:cs typeface="Arial"/>
                <a:sym typeface="Arial"/>
              </a:rPr>
              <a:t>higher</a:t>
            </a:r>
            <a:r>
              <a:rPr lang="en-US" sz="1100">
                <a:solidFill>
                  <a:srgbClr val="000000"/>
                </a:solidFill>
                <a:latin typeface="Arial"/>
                <a:ea typeface="Arial"/>
                <a:cs typeface="Arial"/>
                <a:sym typeface="Arial"/>
              </a:rPr>
              <a:t> scores reflect a </a:t>
            </a:r>
            <a:r>
              <a:rPr i="1" lang="en-US" sz="1100">
                <a:solidFill>
                  <a:srgbClr val="000000"/>
                </a:solidFill>
                <a:latin typeface="Arial"/>
                <a:ea typeface="Arial"/>
                <a:cs typeface="Arial"/>
                <a:sym typeface="Arial"/>
              </a:rPr>
              <a:t>stronger</a:t>
            </a:r>
            <a:r>
              <a:rPr lang="en-US" sz="1100">
                <a:solidFill>
                  <a:srgbClr val="000000"/>
                </a:solidFill>
                <a:latin typeface="Arial"/>
                <a:ea typeface="Arial"/>
                <a:cs typeface="Arial"/>
                <a:sym typeface="Arial"/>
              </a:rPr>
              <a:t> sense of belonging to the community.</a:t>
            </a:r>
            <a:endParaRPr/>
          </a:p>
        </p:txBody>
      </p:sp>
      <p:sp>
        <p:nvSpPr>
          <p:cNvPr id="1100" name="Google Shape;1100;p10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 name="Google Shape;174;p11:notes"/>
          <p:cNvSpPr txBox="1"/>
          <p:nvPr>
            <p:ph idx="1" type="body"/>
          </p:nvPr>
        </p:nvSpPr>
        <p:spPr>
          <a:xfrm>
            <a:off x="701675" y="4416425"/>
            <a:ext cx="5607050" cy="47577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residents in the lower income group</a:t>
            </a:r>
            <a:endParaRPr sz="1300">
              <a:latin typeface="Arial"/>
              <a:ea typeface="Arial"/>
              <a:cs typeface="Arial"/>
              <a:sym typeface="Arial"/>
            </a:endParaRPr>
          </a:p>
          <a:p>
            <a:pPr indent="0" lvl="1" marL="0" rtl="0" algn="l">
              <a:spcBef>
                <a:spcPts val="0"/>
              </a:spcBef>
              <a:spcAft>
                <a:spcPts val="0"/>
              </a:spcAft>
              <a:buClr>
                <a:schemeClr val="dk1"/>
              </a:buClr>
              <a:buSzPts val="1100"/>
              <a:buFont typeface="Calibri"/>
              <a:buNone/>
            </a:pPr>
            <a:r>
              <a:t/>
            </a:r>
            <a:endParaRPr i="1" sz="11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six in 10 (57.6%) are women.</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(47.9%) are under 40 years of age.</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(45.3%) are single, never married.</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one in 10 (9.5%) were not born in Canada.</a:t>
            </a:r>
            <a:endParaRPr/>
          </a:p>
          <a:p>
            <a:pPr indent="0" lvl="1"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Almost half (48.6%) report their highest level of education is high school or elementary school while o</a:t>
            </a:r>
            <a:r>
              <a:rPr lang="en-US" sz="1100">
                <a:latin typeface="Arial"/>
                <a:ea typeface="Arial"/>
                <a:cs typeface="Arial"/>
                <a:sym typeface="Arial"/>
              </a:rPr>
              <a:t>ne in six (17.6%) have an undergraduate or Master’s degree.</a:t>
            </a:r>
            <a:endParaRPr/>
          </a:p>
          <a:p>
            <a:pPr indent="0" lvl="1"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Work</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One in five (21.4%) do not work (i.e., are unemployed, or on leave from work).</a:t>
            </a:r>
            <a:endParaRPr/>
          </a:p>
          <a:p>
            <a:pPr indent="0" lvl="1"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half (48.1%) spend less than 30% of their monthly income on housing and about one-third (34.9%) spend 30% to 50% of their monthly income on housing. About one in six (17.0%) spend more than 50% of their monthly income on housing.</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More than one-quarter (28.8%) live alone and almost one in five (19.0%) share accommodation with other adults.</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(37.1%) rent their current residence.</a:t>
            </a:r>
            <a:endParaRPr/>
          </a:p>
          <a:p>
            <a:pPr indent="0" lvl="1"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(45.3%) live with a disability (physical or mental) or a chronic illness that limits their activity, which is a much higher percentage than that of the overall population (26.0%).</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75" name="Google Shape;175;p1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11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8" name="Google Shape;1118;p11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social isolation related to annual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as annual household income </a:t>
            </a:r>
            <a:r>
              <a:rPr i="1" lang="en-US" sz="1100">
                <a:solidFill>
                  <a:srgbClr val="000000"/>
                </a:solidFill>
                <a:latin typeface="Arial"/>
                <a:ea typeface="Arial"/>
                <a:cs typeface="Arial"/>
                <a:sym typeface="Arial"/>
              </a:rPr>
              <a:t>increases</a:t>
            </a:r>
            <a:r>
              <a:rPr lang="en-US" sz="1100">
                <a:solidFill>
                  <a:srgbClr val="000000"/>
                </a:solidFill>
                <a:latin typeface="Arial"/>
                <a:ea typeface="Arial"/>
                <a:cs typeface="Arial"/>
                <a:sym typeface="Arial"/>
              </a:rPr>
              <a:t>, the percentage of people feeling more socially isolated </a:t>
            </a:r>
            <a:r>
              <a:rPr i="1" lang="en-US" sz="1100">
                <a:solidFill>
                  <a:srgbClr val="000000"/>
                </a:solidFill>
                <a:latin typeface="Arial"/>
                <a:ea typeface="Arial"/>
                <a:cs typeface="Arial"/>
                <a:sym typeface="Arial"/>
              </a:rPr>
              <a:t>decreases</a:t>
            </a:r>
            <a:r>
              <a:rPr lang="en-US" sz="1100">
                <a:solidFill>
                  <a:srgbClr val="000000"/>
                </a:solidFill>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Social isolation is especially prevalent among residents with annual household incomes under $10,000 – over half feel socially isolated (55.2%).</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While social isolation is a concern for all residents, it is particularly an issue for Nova Scotians with annual household incomes less than $80,000 – almost one-third (31.8%) to over half (55.2%) of residents in these lower income categories feel more socially isolated. </a:t>
            </a:r>
            <a:endParaRPr/>
          </a:p>
        </p:txBody>
      </p:sp>
      <p:sp>
        <p:nvSpPr>
          <p:cNvPr id="1119" name="Google Shape;1119;p11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1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7" name="Google Shape;1127;p11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social isolation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as Nova Scotians </a:t>
            </a:r>
            <a:r>
              <a:rPr i="1" lang="en-US" sz="1100">
                <a:latin typeface="Arial"/>
                <a:ea typeface="Arial"/>
                <a:cs typeface="Arial"/>
                <a:sym typeface="Arial"/>
              </a:rPr>
              <a:t>get older</a:t>
            </a:r>
            <a:r>
              <a:rPr lang="en-US" sz="1100">
                <a:latin typeface="Arial"/>
                <a:ea typeface="Arial"/>
                <a:cs typeface="Arial"/>
                <a:sym typeface="Arial"/>
              </a:rPr>
              <a:t>, the percentage who feel socially isolated </a:t>
            </a:r>
            <a:r>
              <a:rPr i="1" lang="en-US" sz="1100">
                <a:latin typeface="Arial"/>
                <a:ea typeface="Arial"/>
                <a:cs typeface="Arial"/>
                <a:sym typeface="Arial"/>
              </a:rPr>
              <a:t>decreases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Social isolation is somewhat more prevalent among residents under 40 years of age with over one-third of younger residents (34.5%) feeling </a:t>
            </a:r>
            <a:r>
              <a:rPr i="1" lang="en-US" sz="1100">
                <a:latin typeface="Arial"/>
                <a:ea typeface="Arial"/>
                <a:cs typeface="Arial"/>
                <a:sym typeface="Arial"/>
              </a:rPr>
              <a:t>more</a:t>
            </a:r>
            <a:r>
              <a:rPr lang="en-US" sz="1100">
                <a:latin typeface="Arial"/>
                <a:ea typeface="Arial"/>
                <a:cs typeface="Arial"/>
                <a:sym typeface="Arial"/>
              </a:rPr>
              <a:t> socially isolated.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Even though residents 75 years and older are the </a:t>
            </a:r>
            <a:r>
              <a:rPr i="1" lang="en-US" sz="1100">
                <a:latin typeface="Arial"/>
                <a:ea typeface="Arial"/>
                <a:cs typeface="Arial"/>
                <a:sym typeface="Arial"/>
              </a:rPr>
              <a:t>least</a:t>
            </a:r>
            <a:r>
              <a:rPr lang="en-US" sz="1100">
                <a:latin typeface="Arial"/>
                <a:ea typeface="Arial"/>
                <a:cs typeface="Arial"/>
                <a:sym typeface="Arial"/>
              </a:rPr>
              <a:t> likely to feel </a:t>
            </a:r>
            <a:r>
              <a:rPr i="1" lang="en-US" sz="1100">
                <a:latin typeface="Arial"/>
                <a:ea typeface="Arial"/>
                <a:cs typeface="Arial"/>
                <a:sym typeface="Arial"/>
              </a:rPr>
              <a:t>more</a:t>
            </a:r>
            <a:r>
              <a:rPr lang="en-US" sz="1100">
                <a:latin typeface="Arial"/>
                <a:ea typeface="Arial"/>
                <a:cs typeface="Arial"/>
                <a:sym typeface="Arial"/>
              </a:rPr>
              <a:t> socially isolated, almost one-quarter (24.1%) still feel so.</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age, between one-quarter (24.1%) and one-third (34.5%) of Nova Scotians feel </a:t>
            </a:r>
            <a:r>
              <a:rPr i="1" lang="en-US" sz="1100">
                <a:latin typeface="Arial"/>
                <a:ea typeface="Arial"/>
                <a:cs typeface="Arial"/>
                <a:sym typeface="Arial"/>
              </a:rPr>
              <a:t>more</a:t>
            </a:r>
            <a:r>
              <a:rPr lang="en-US" sz="1100">
                <a:latin typeface="Arial"/>
                <a:ea typeface="Arial"/>
                <a:cs typeface="Arial"/>
                <a:sym typeface="Arial"/>
              </a:rPr>
              <a:t> socially isolated.</a:t>
            </a:r>
            <a:endParaRPr/>
          </a:p>
        </p:txBody>
      </p:sp>
      <p:sp>
        <p:nvSpPr>
          <p:cNvPr id="1128" name="Google Shape;1128;p11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11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6" name="Google Shape;1136;p11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social isolation related to the region in which Nova Scotians live?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Rates of social isolation</a:t>
            </a:r>
            <a:r>
              <a:rPr lang="en-US" sz="1100">
                <a:solidFill>
                  <a:srgbClr val="000000"/>
                </a:solidFill>
                <a:latin typeface="Arial"/>
                <a:ea typeface="Arial"/>
                <a:cs typeface="Arial"/>
                <a:sym typeface="Arial"/>
              </a:rPr>
              <a:t> are quite similar across all regions of Nova Scotia. S</a:t>
            </a:r>
            <a:r>
              <a:rPr lang="en-US" sz="1100">
                <a:latin typeface="Arial"/>
                <a:ea typeface="Arial"/>
                <a:cs typeface="Arial"/>
                <a:sym typeface="Arial"/>
              </a:rPr>
              <a:t>ocial isolation varies only slightly by region with the percentage of people feeling </a:t>
            </a:r>
            <a:r>
              <a:rPr i="1" lang="en-US" sz="1100">
                <a:latin typeface="Arial"/>
                <a:ea typeface="Arial"/>
                <a:cs typeface="Arial"/>
                <a:sym typeface="Arial"/>
              </a:rPr>
              <a:t>more</a:t>
            </a:r>
            <a:r>
              <a:rPr lang="en-US" sz="1100">
                <a:latin typeface="Arial"/>
                <a:ea typeface="Arial"/>
                <a:cs typeface="Arial"/>
                <a:sym typeface="Arial"/>
              </a:rPr>
              <a:t> socially isolated ranging from about 29% to 35%.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Roughly one-third of residents in the regions Southwest Nova (35.1%), Cumberland (33.0%), Colchester (32.5%), and Strait Area-Western Cape Breton (32.1%) feel </a:t>
            </a:r>
            <a:r>
              <a:rPr i="1" lang="en-US" sz="1100">
                <a:latin typeface="Arial"/>
                <a:ea typeface="Arial"/>
                <a:cs typeface="Arial"/>
                <a:sym typeface="Arial"/>
              </a:rPr>
              <a:t>more</a:t>
            </a:r>
            <a:r>
              <a:rPr lang="en-US" sz="1100">
                <a:latin typeface="Arial"/>
                <a:ea typeface="Arial"/>
                <a:cs typeface="Arial"/>
                <a:sym typeface="Arial"/>
              </a:rPr>
              <a:t> socially isolated. These rates are slightly higher than elsewhere in the province.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comparison, somewhat smaller percentages of residents in Antigonish-Guysborough (28.5%) and in </a:t>
            </a:r>
            <a:r>
              <a:rPr lang="en-US" sz="1100">
                <a:solidFill>
                  <a:srgbClr val="000000"/>
                </a:solidFill>
                <a:latin typeface="Arial"/>
                <a:ea typeface="Arial"/>
                <a:cs typeface="Arial"/>
                <a:sym typeface="Arial"/>
              </a:rPr>
              <a:t>Annapolis Valley-Hants (28.9%) </a:t>
            </a:r>
            <a:r>
              <a:rPr lang="en-US" sz="1100">
                <a:latin typeface="Arial"/>
                <a:ea typeface="Arial"/>
                <a:cs typeface="Arial"/>
                <a:sym typeface="Arial"/>
              </a:rPr>
              <a:t>feel </a:t>
            </a:r>
            <a:r>
              <a:rPr i="1" lang="en-US" sz="1100">
                <a:latin typeface="Arial"/>
                <a:ea typeface="Arial"/>
                <a:cs typeface="Arial"/>
                <a:sym typeface="Arial"/>
              </a:rPr>
              <a:t>more</a:t>
            </a:r>
            <a:r>
              <a:rPr lang="en-US" sz="1100">
                <a:latin typeface="Arial"/>
                <a:ea typeface="Arial"/>
                <a:cs typeface="Arial"/>
                <a:sym typeface="Arial"/>
              </a:rPr>
              <a:t> socially isolated. </a:t>
            </a:r>
            <a:endParaRPr/>
          </a:p>
        </p:txBody>
      </p:sp>
      <p:sp>
        <p:nvSpPr>
          <p:cNvPr id="1137" name="Google Shape;1137;p11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11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3" name="Google Shape;1143;p11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social isolation related to 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types of households that are </a:t>
            </a:r>
            <a:r>
              <a:rPr i="1" lang="en-US" sz="1100">
                <a:latin typeface="Arial"/>
                <a:ea typeface="Arial"/>
                <a:cs typeface="Arial"/>
                <a:sym typeface="Arial"/>
              </a:rPr>
              <a:t>more likely </a:t>
            </a:r>
            <a:r>
              <a:rPr lang="en-US" sz="1100">
                <a:latin typeface="Arial"/>
                <a:ea typeface="Arial"/>
                <a:cs typeface="Arial"/>
                <a:sym typeface="Arial"/>
              </a:rPr>
              <a:t>to feel socially isolated are adults sharing accommodation with others (46.7%), single parents (44.8%), and adults living alone (40.9%). </a:t>
            </a:r>
            <a:r>
              <a:rPr lang="en-US" sz="1100">
                <a:solidFill>
                  <a:srgbClr val="000000"/>
                </a:solidFill>
                <a:latin typeface="Arial"/>
                <a:ea typeface="Arial"/>
                <a:cs typeface="Arial"/>
                <a:sym typeface="Arial"/>
              </a:rPr>
              <a:t>In fact, all adults who are </a:t>
            </a:r>
            <a:r>
              <a:rPr i="1" lang="en-US" sz="1100">
                <a:solidFill>
                  <a:srgbClr val="000000"/>
                </a:solidFill>
                <a:latin typeface="Arial"/>
                <a:ea typeface="Arial"/>
                <a:cs typeface="Arial"/>
                <a:sym typeface="Arial"/>
              </a:rPr>
              <a:t>not</a:t>
            </a:r>
            <a:r>
              <a:rPr lang="en-US" sz="1100">
                <a:solidFill>
                  <a:srgbClr val="000000"/>
                </a:solidFill>
                <a:latin typeface="Arial"/>
                <a:ea typeface="Arial"/>
                <a:cs typeface="Arial"/>
                <a:sym typeface="Arial"/>
              </a:rPr>
              <a:t> living with a partner (i.e., single parents, adults living alone, and those sharing accommodation) are more likely to experience social isolation than people living as couples.</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Interestingly, despite having other unrelated adults sharing a household, people in this living arrangement are the most socially isolated (46.7%).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Even though many fewer couples feel socially isolated, whether with or without children living at home (21.1% to 27.1%), one-fifth to one-quarter of people still represents a significant percentage of the population who are feeling isolated from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One in five couples with no children living at home (“empty-nesters”) feel </a:t>
            </a:r>
            <a:r>
              <a:rPr i="1" lang="en-US" sz="1100">
                <a:latin typeface="Arial"/>
                <a:ea typeface="Arial"/>
                <a:cs typeface="Arial"/>
                <a:sym typeface="Arial"/>
              </a:rPr>
              <a:t>more</a:t>
            </a:r>
            <a:r>
              <a:rPr lang="en-US" sz="1100">
                <a:latin typeface="Arial"/>
                <a:ea typeface="Arial"/>
                <a:cs typeface="Arial"/>
                <a:sym typeface="Arial"/>
              </a:rPr>
              <a:t> socially isolated (21.1%), the lowest rate of any household type.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much higher percentage of households led by single parents (44.8%) are </a:t>
            </a:r>
            <a:r>
              <a:rPr i="1" lang="en-US" sz="1100">
                <a:latin typeface="Arial"/>
                <a:ea typeface="Arial"/>
                <a:cs typeface="Arial"/>
                <a:sym typeface="Arial"/>
              </a:rPr>
              <a:t>more</a:t>
            </a:r>
            <a:r>
              <a:rPr lang="en-US" sz="1100">
                <a:latin typeface="Arial"/>
                <a:ea typeface="Arial"/>
                <a:cs typeface="Arial"/>
                <a:sym typeface="Arial"/>
              </a:rPr>
              <a:t> socially isolated than households with both parents with children still living at home (26.0%).</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144" name="Google Shape;1144;p11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11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0" name="Google Shape;1150;p11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 – </a:t>
            </a:r>
            <a:r>
              <a:rPr b="1" i="1" lang="en-US" sz="1300">
                <a:solidFill>
                  <a:srgbClr val="005A73"/>
                </a:solidFill>
                <a:latin typeface="Arial"/>
                <a:ea typeface="Arial"/>
                <a:cs typeface="Arial"/>
                <a:sym typeface="Arial"/>
              </a:rPr>
              <a:t>Sense of Belonging to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sense of belonging to community related to annual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annual household income </a:t>
            </a:r>
            <a:r>
              <a:rPr i="1" lang="en-US" sz="1100">
                <a:latin typeface="Arial"/>
                <a:ea typeface="Arial"/>
                <a:cs typeface="Arial"/>
                <a:sym typeface="Arial"/>
              </a:rPr>
              <a:t>increases</a:t>
            </a:r>
            <a:r>
              <a:rPr lang="en-US" sz="1100">
                <a:latin typeface="Arial"/>
                <a:ea typeface="Arial"/>
                <a:cs typeface="Arial"/>
                <a:sym typeface="Arial"/>
              </a:rPr>
              <a:t>, the percentage of people having strong sense of belonging to community </a:t>
            </a:r>
            <a:r>
              <a:rPr i="1" lang="en-US" sz="1100">
                <a:latin typeface="Arial"/>
                <a:ea typeface="Arial"/>
                <a:cs typeface="Arial"/>
                <a:sym typeface="Arial"/>
              </a:rPr>
              <a:t>increases</a:t>
            </a: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of residents with annual household incomes under $10,000 (36.2%) report a </a:t>
            </a:r>
            <a:r>
              <a:rPr i="1" lang="en-US" sz="1100">
                <a:latin typeface="Arial"/>
                <a:ea typeface="Arial"/>
                <a:cs typeface="Arial"/>
                <a:sym typeface="Arial"/>
              </a:rPr>
              <a:t>weak</a:t>
            </a:r>
            <a:r>
              <a:rPr lang="en-US" sz="1100">
                <a:latin typeface="Arial"/>
                <a:ea typeface="Arial"/>
                <a:cs typeface="Arial"/>
                <a:sym typeface="Arial"/>
              </a:rPr>
              <a:t> sense of belonging to their community, which is almost twice as many as those residents with incomes of $150,000 per year or more (18.5%).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even though about half of all </a:t>
            </a:r>
            <a:r>
              <a:rPr lang="en-US" sz="1100">
                <a:solidFill>
                  <a:srgbClr val="000000"/>
                </a:solidFill>
                <a:latin typeface="Arial"/>
                <a:ea typeface="Arial"/>
                <a:cs typeface="Arial"/>
                <a:sym typeface="Arial"/>
              </a:rPr>
              <a:t>residents with annual household incomes between the highest and lowest categories have a </a:t>
            </a:r>
            <a:r>
              <a:rPr i="1" lang="en-US" sz="1100">
                <a:solidFill>
                  <a:srgbClr val="000000"/>
                </a:solidFill>
                <a:latin typeface="Arial"/>
                <a:ea typeface="Arial"/>
                <a:cs typeface="Arial"/>
                <a:sym typeface="Arial"/>
              </a:rPr>
              <a:t>strong</a:t>
            </a:r>
            <a:r>
              <a:rPr lang="en-US" sz="1100">
                <a:solidFill>
                  <a:srgbClr val="000000"/>
                </a:solidFill>
                <a:latin typeface="Arial"/>
                <a:ea typeface="Arial"/>
                <a:cs typeface="Arial"/>
                <a:sym typeface="Arial"/>
              </a:rPr>
              <a:t> sense of belonging to their community, </a:t>
            </a:r>
            <a:r>
              <a:rPr lang="en-US" sz="1100">
                <a:latin typeface="Arial"/>
                <a:ea typeface="Arial"/>
                <a:cs typeface="Arial"/>
                <a:sym typeface="Arial"/>
              </a:rPr>
              <a:t>roughly one-quarter have a </a:t>
            </a:r>
            <a:r>
              <a:rPr i="1" lang="en-US" sz="1100">
                <a:latin typeface="Arial"/>
                <a:ea typeface="Arial"/>
                <a:cs typeface="Arial"/>
                <a:sym typeface="Arial"/>
              </a:rPr>
              <a:t>weak</a:t>
            </a:r>
            <a:r>
              <a:rPr lang="en-US" sz="1100">
                <a:latin typeface="Arial"/>
                <a:ea typeface="Arial"/>
                <a:cs typeface="Arial"/>
                <a:sym typeface="Arial"/>
              </a:rPr>
              <a:t> sense of belonging to community. </a:t>
            </a:r>
            <a:endParaRPr/>
          </a:p>
        </p:txBody>
      </p:sp>
      <p:sp>
        <p:nvSpPr>
          <p:cNvPr id="1151" name="Google Shape;1151;p11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11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9" name="Google Shape;1159;p11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 – </a:t>
            </a:r>
            <a:r>
              <a:rPr b="1" i="1" lang="en-US" sz="1300">
                <a:solidFill>
                  <a:srgbClr val="005A73"/>
                </a:solidFill>
                <a:latin typeface="Arial"/>
                <a:ea typeface="Arial"/>
                <a:cs typeface="Arial"/>
                <a:sym typeface="Arial"/>
              </a:rPr>
              <a:t>Sense of Belonging to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sense of belonging to community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sense of belonging to community gets </a:t>
            </a:r>
            <a:r>
              <a:rPr i="1" lang="en-US" sz="1100">
                <a:latin typeface="Arial"/>
                <a:ea typeface="Arial"/>
                <a:cs typeface="Arial"/>
                <a:sym typeface="Arial"/>
              </a:rPr>
              <a:t>stronger</a:t>
            </a:r>
            <a:r>
              <a:rPr lang="en-US" sz="1100">
                <a:latin typeface="Arial"/>
                <a:ea typeface="Arial"/>
                <a:cs typeface="Arial"/>
                <a:sym typeface="Arial"/>
              </a:rPr>
              <a:t> as Nova Scotians get </a:t>
            </a:r>
            <a:r>
              <a:rPr i="1" lang="en-US" sz="1100">
                <a:latin typeface="Arial"/>
                <a:ea typeface="Arial"/>
                <a:cs typeface="Arial"/>
                <a:sym typeface="Arial"/>
              </a:rPr>
              <a:t>older</a:t>
            </a: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one-third of younger Nova Scotians (14 to 39 years) report a </a:t>
            </a:r>
            <a:r>
              <a:rPr i="1" lang="en-US" sz="1100">
                <a:latin typeface="Arial"/>
                <a:ea typeface="Arial"/>
                <a:cs typeface="Arial"/>
                <a:sym typeface="Arial"/>
              </a:rPr>
              <a:t>weak</a:t>
            </a:r>
            <a:r>
              <a:rPr lang="en-US" sz="1100">
                <a:latin typeface="Arial"/>
                <a:ea typeface="Arial"/>
                <a:cs typeface="Arial"/>
                <a:sym typeface="Arial"/>
              </a:rPr>
              <a:t> sense of belonging to community, </a:t>
            </a:r>
            <a:r>
              <a:rPr lang="en-US" sz="1100">
                <a:solidFill>
                  <a:srgbClr val="000000"/>
                </a:solidFill>
                <a:latin typeface="Arial"/>
                <a:ea typeface="Arial"/>
                <a:cs typeface="Arial"/>
                <a:sym typeface="Arial"/>
              </a:rPr>
              <a:t>which is almost twice as many as those residents in the oldest age categories (18.1% for those 65 to 74 years and 16.9% for those 75 years and older)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six in ten older Nova Scotians (65 years and older) report a </a:t>
            </a:r>
            <a:r>
              <a:rPr i="1" lang="en-US" sz="1100">
                <a:latin typeface="Arial"/>
                <a:ea typeface="Arial"/>
                <a:cs typeface="Arial"/>
                <a:sym typeface="Arial"/>
              </a:rPr>
              <a:t>strong</a:t>
            </a:r>
            <a:r>
              <a:rPr lang="en-US" sz="1100">
                <a:latin typeface="Arial"/>
                <a:ea typeface="Arial"/>
                <a:cs typeface="Arial"/>
                <a:sym typeface="Arial"/>
              </a:rPr>
              <a:t> sense of belonging to community (56.5% to 59.4%). </a:t>
            </a:r>
            <a:endParaRPr/>
          </a:p>
        </p:txBody>
      </p:sp>
      <p:sp>
        <p:nvSpPr>
          <p:cNvPr id="1160" name="Google Shape;1160;p11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p11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8" name="Google Shape;1168;p11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 – </a:t>
            </a:r>
            <a:r>
              <a:rPr b="1" i="1" lang="en-US" sz="1300">
                <a:solidFill>
                  <a:srgbClr val="005A73"/>
                </a:solidFill>
                <a:latin typeface="Arial"/>
                <a:ea typeface="Arial"/>
                <a:cs typeface="Arial"/>
                <a:sym typeface="Arial"/>
              </a:rPr>
              <a:t>Sense of Belonging to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sense of belonging to community related </a:t>
            </a:r>
            <a:r>
              <a:rPr i="1" lang="en-US" sz="1100">
                <a:solidFill>
                  <a:srgbClr val="000000"/>
                </a:solidFill>
                <a:latin typeface="Arial"/>
                <a:ea typeface="Arial"/>
                <a:cs typeface="Arial"/>
                <a:sym typeface="Arial"/>
              </a:rPr>
              <a:t>to the region where Nova Scotians live</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six in ten Nova Scotians residing in Antigonish-Guysborough (62.9%) and in Strait Area-West Cape Breton (60.7%) have a </a:t>
            </a:r>
            <a:r>
              <a:rPr i="1" lang="en-US" sz="1100">
                <a:latin typeface="Arial"/>
                <a:ea typeface="Arial"/>
                <a:cs typeface="Arial"/>
                <a:sym typeface="Arial"/>
              </a:rPr>
              <a:t>strong</a:t>
            </a:r>
            <a:r>
              <a:rPr lang="en-US" sz="1100">
                <a:latin typeface="Arial"/>
                <a:ea typeface="Arial"/>
                <a:cs typeface="Arial"/>
                <a:sym typeface="Arial"/>
              </a:rPr>
              <a:t> sense of belonging to community.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While almost half of the residents living in Halifax Regional Municipality (47.3%), in Annapolis Valley-Hants (47.4%), and in Pictou (47.5%) report a </a:t>
            </a:r>
            <a:r>
              <a:rPr i="1" lang="en-US" sz="1100">
                <a:latin typeface="Arial"/>
                <a:ea typeface="Arial"/>
                <a:cs typeface="Arial"/>
                <a:sym typeface="Arial"/>
              </a:rPr>
              <a:t>strong</a:t>
            </a:r>
            <a:r>
              <a:rPr lang="en-US" sz="1100">
                <a:latin typeface="Arial"/>
                <a:ea typeface="Arial"/>
                <a:cs typeface="Arial"/>
                <a:sym typeface="Arial"/>
              </a:rPr>
              <a:t> sense of belonging to their community, the percentages are comparatively lower than in all other regions of the province.</a:t>
            </a:r>
            <a:endParaRPr/>
          </a:p>
        </p:txBody>
      </p:sp>
      <p:sp>
        <p:nvSpPr>
          <p:cNvPr id="1169" name="Google Shape;1169;p11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11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5" name="Google Shape;1175;p11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Social Isolation – </a:t>
            </a:r>
            <a:r>
              <a:rPr b="1" i="1" lang="en-US" sz="1300">
                <a:solidFill>
                  <a:srgbClr val="005A73"/>
                </a:solidFill>
                <a:latin typeface="Arial"/>
                <a:ea typeface="Arial"/>
                <a:cs typeface="Arial"/>
                <a:sym typeface="Arial"/>
              </a:rPr>
              <a:t>Sense of Belonging to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sense of belonging to community related to 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four in ten single parents (37.9%) have a </a:t>
            </a:r>
            <a:r>
              <a:rPr i="1" lang="en-US" sz="1100">
                <a:latin typeface="Arial"/>
                <a:ea typeface="Arial"/>
                <a:cs typeface="Arial"/>
                <a:sym typeface="Arial"/>
              </a:rPr>
              <a:t>weak</a:t>
            </a:r>
            <a:r>
              <a:rPr lang="en-US" sz="1100">
                <a:latin typeface="Arial"/>
                <a:ea typeface="Arial"/>
                <a:cs typeface="Arial"/>
                <a:sym typeface="Arial"/>
              </a:rPr>
              <a:t> sense of belonging to community, a considerably higher rate than for people in all other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Even though adults living alone feel relatively more socially isolated than those people in other living arrangements, they report a comparatively </a:t>
            </a:r>
            <a:r>
              <a:rPr i="1" lang="en-US" sz="1100">
                <a:latin typeface="Arial"/>
                <a:ea typeface="Arial"/>
                <a:cs typeface="Arial"/>
                <a:sym typeface="Arial"/>
              </a:rPr>
              <a:t>stronger</a:t>
            </a:r>
            <a:r>
              <a:rPr lang="en-US" sz="1100">
                <a:latin typeface="Arial"/>
                <a:ea typeface="Arial"/>
                <a:cs typeface="Arial"/>
                <a:sym typeface="Arial"/>
              </a:rPr>
              <a:t> sense of belonging to their community (50.5%).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of couples, whether with (50.0%) or without children still living at home (55.0%), have a </a:t>
            </a:r>
            <a:r>
              <a:rPr i="1" lang="en-US" sz="1100">
                <a:latin typeface="Arial"/>
                <a:ea typeface="Arial"/>
                <a:cs typeface="Arial"/>
                <a:sym typeface="Arial"/>
              </a:rPr>
              <a:t>strong</a:t>
            </a:r>
            <a:r>
              <a:rPr lang="en-US" sz="1100">
                <a:latin typeface="Arial"/>
                <a:ea typeface="Arial"/>
                <a:cs typeface="Arial"/>
                <a:sym typeface="Arial"/>
              </a:rPr>
              <a:t> sense of belonging to their community.</a:t>
            </a:r>
            <a:endParaRPr/>
          </a:p>
        </p:txBody>
      </p:sp>
      <p:sp>
        <p:nvSpPr>
          <p:cNvPr id="1176" name="Google Shape;1176;p11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11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2" name="Google Shape;1182;p11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183" name="Google Shape;1183;p118:notes"/>
          <p:cNvSpPr txBox="1"/>
          <p:nvPr>
            <p:ph idx="1" type="body"/>
          </p:nvPr>
        </p:nvSpPr>
        <p:spPr>
          <a:xfrm>
            <a:off x="701675" y="4416425"/>
            <a:ext cx="5751512"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sense of community is captured in different ways. First, residents’ sense of community is reflected in the degree to which they agree with 12 specific aspects of community that express social cohesion, connectedness, and support. Second, these12 aspects of overall sense of community comprise three underlying dimensions:</a:t>
            </a:r>
            <a:endParaRPr/>
          </a:p>
          <a:p>
            <a:pPr indent="0" lvl="0" marL="0" rtl="0" algn="l">
              <a:spcBef>
                <a:spcPts val="0"/>
              </a:spcBef>
              <a:spcAft>
                <a:spcPts val="0"/>
              </a:spcAft>
              <a:buClr>
                <a:schemeClr val="dk1"/>
              </a:buClr>
              <a:buSzPts val="1100"/>
              <a:buFont typeface="Calibri"/>
              <a:buNone/>
            </a:pPr>
            <a:r>
              <a:t/>
            </a:r>
            <a:endParaRPr sz="1100">
              <a:solidFill>
                <a:srgbClr val="FF0000"/>
              </a:solidFill>
              <a:latin typeface="Arial"/>
              <a:ea typeface="Arial"/>
              <a:cs typeface="Arial"/>
              <a:sym typeface="Arial"/>
            </a:endParaRPr>
          </a:p>
          <a:p>
            <a:pPr indent="-69850" lvl="0" marL="0" rtl="0" algn="l">
              <a:spcBef>
                <a:spcPts val="0"/>
              </a:spcBef>
              <a:spcAft>
                <a:spcPts val="0"/>
              </a:spcAft>
              <a:buClr>
                <a:srgbClr val="005A73"/>
              </a:buClr>
              <a:buSzPts val="1100"/>
              <a:buFont typeface="Courier New"/>
              <a:buChar char="o"/>
            </a:pPr>
            <a:r>
              <a:rPr b="1" lang="en-US" sz="1100">
                <a:solidFill>
                  <a:srgbClr val="005A73"/>
                </a:solidFill>
                <a:latin typeface="Arial"/>
                <a:ea typeface="Arial"/>
                <a:cs typeface="Arial"/>
                <a:sym typeface="Arial"/>
              </a:rPr>
              <a:t>Social climate and bonds</a:t>
            </a:r>
            <a:r>
              <a:rPr lang="en-US" sz="1100">
                <a:solidFill>
                  <a:srgbClr val="000000"/>
                </a:solidFill>
                <a:latin typeface="Arial"/>
                <a:ea typeface="Arial"/>
                <a:cs typeface="Arial"/>
                <a:sym typeface="Arial"/>
              </a:rPr>
              <a:t>, which refers to the connectedness that people feel in the community. It includes items such as “I have good friends in this community” and “I feel at ease with the people in this community”.</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69850" lvl="0" marL="0" rtl="0" algn="l">
              <a:spcBef>
                <a:spcPts val="0"/>
              </a:spcBef>
              <a:spcAft>
                <a:spcPts val="0"/>
              </a:spcAft>
              <a:buClr>
                <a:srgbClr val="005A73"/>
              </a:buClr>
              <a:buSzPts val="1100"/>
              <a:buFont typeface="Courier New"/>
              <a:buChar char="o"/>
            </a:pPr>
            <a:r>
              <a:rPr b="1" lang="en-US" sz="1100">
                <a:solidFill>
                  <a:srgbClr val="005A73"/>
                </a:solidFill>
                <a:latin typeface="Arial"/>
                <a:ea typeface="Arial"/>
                <a:cs typeface="Arial"/>
                <a:sym typeface="Arial"/>
              </a:rPr>
              <a:t>Help in case of need</a:t>
            </a:r>
            <a:r>
              <a:rPr lang="en-US" sz="1100">
                <a:solidFill>
                  <a:srgbClr val="000000"/>
                </a:solidFill>
                <a:latin typeface="Arial"/>
                <a:ea typeface="Arial"/>
                <a:cs typeface="Arial"/>
                <a:sym typeface="Arial"/>
              </a:rPr>
              <a:t>, which refers to the perception regarding whether residents could receive help from others in case of need in their community. It includes items such as “People in this community are available to give help if somebody needs it” and “If I had a problem, few people in this community would try to help me”.</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69850" lvl="0" marL="0" rtl="0" algn="l">
              <a:spcBef>
                <a:spcPts val="0"/>
              </a:spcBef>
              <a:spcAft>
                <a:spcPts val="0"/>
              </a:spcAft>
              <a:buClr>
                <a:srgbClr val="005A73"/>
              </a:buClr>
              <a:buSzPts val="1100"/>
              <a:buFont typeface="Courier New"/>
              <a:buChar char="o"/>
            </a:pPr>
            <a:r>
              <a:rPr b="1" lang="en-US" sz="1100">
                <a:solidFill>
                  <a:srgbClr val="005A73"/>
                </a:solidFill>
                <a:latin typeface="Arial"/>
                <a:ea typeface="Arial"/>
                <a:cs typeface="Arial"/>
                <a:sym typeface="Arial"/>
              </a:rPr>
              <a:t>Needs fulfillment</a:t>
            </a:r>
            <a:r>
              <a:rPr lang="en-US" sz="1100">
                <a:solidFill>
                  <a:srgbClr val="000000"/>
                </a:solidFill>
                <a:latin typeface="Arial"/>
                <a:ea typeface="Arial"/>
                <a:cs typeface="Arial"/>
                <a:sym typeface="Arial"/>
              </a:rPr>
              <a:t>, which refers to perceived opportunities, services and resources that could fulfill residents’ needs in their community. It includes items such as “This community provides opportunities for me to do a lot of different things” and “If I need help, this community has many excellent services to meet my needs”.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All of these indicators were measured using a 7-point scale where higher scores reflected a stronger sense of community.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Third, sense of community is also reflected in the degree to which residents volunteer and provide unpaid help to others in need in community.</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11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1" name="Google Shape;1201;p11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Volunteering</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Are rates of volunteering related to selected demographic characteristics?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income </a:t>
            </a:r>
            <a:r>
              <a:rPr i="1" lang="en-US" sz="1100">
                <a:latin typeface="Arial"/>
                <a:ea typeface="Arial"/>
                <a:cs typeface="Arial"/>
                <a:sym typeface="Arial"/>
              </a:rPr>
              <a:t>increases</a:t>
            </a:r>
            <a:r>
              <a:rPr lang="en-US" sz="1100">
                <a:latin typeface="Arial"/>
                <a:ea typeface="Arial"/>
                <a:cs typeface="Arial"/>
                <a:sym typeface="Arial"/>
              </a:rPr>
              <a:t>, the percentage of residents who volunteer </a:t>
            </a:r>
            <a:r>
              <a:rPr i="1" lang="en-US" sz="1100">
                <a:latin typeface="Arial"/>
                <a:ea typeface="Arial"/>
                <a:cs typeface="Arial"/>
                <a:sym typeface="Arial"/>
              </a:rPr>
              <a:t>increases</a:t>
            </a: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Rates of volunteering are quite similar among different age groups, differing from the provincial average (52.1%) by only 1% to 3%.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Antigonish-Guysborough (66.9%) and in Strait Area-West Cape Breton (66.8%) have much higher rates of volunteering than other regions of the province. Both regions have rates that are more than 10% higher than every other region.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Couples with no children (47.5%) and adults sharing accommodation with others (45.8%) have the lowest rates of volunteering with over half of all other groups in various living arrangements volunteering (52.6% to 54.6%)</a:t>
            </a:r>
            <a:r>
              <a:rPr lang="en-US" sz="1100">
                <a:latin typeface="Arial"/>
                <a:ea typeface="Arial"/>
                <a:cs typeface="Arial"/>
                <a:sym typeface="Arial"/>
              </a:rPr>
              <a:t>.</a:t>
            </a:r>
            <a:endParaRPr/>
          </a:p>
        </p:txBody>
      </p:sp>
      <p:sp>
        <p:nvSpPr>
          <p:cNvPr id="1202" name="Google Shape;1202;p11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Lower income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living with lower incomes and the general population compare on satisfaction with aspects of quality of life?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with lower incomes are </a:t>
            </a:r>
            <a:r>
              <a:rPr i="1" lang="en-US" sz="1100">
                <a:latin typeface="Arial"/>
                <a:ea typeface="Arial"/>
                <a:cs typeface="Arial"/>
                <a:sym typeface="Arial"/>
              </a:rPr>
              <a:t>less satisfied </a:t>
            </a:r>
            <a:r>
              <a:rPr lang="en-US" sz="1100">
                <a:latin typeface="Arial"/>
                <a:ea typeface="Arial"/>
                <a:cs typeface="Arial"/>
                <a:sym typeface="Arial"/>
              </a:rPr>
              <a:t>with </a:t>
            </a:r>
            <a:r>
              <a:rPr i="1" lang="en-US" sz="1100">
                <a:latin typeface="Arial"/>
                <a:ea typeface="Arial"/>
                <a:cs typeface="Arial"/>
                <a:sym typeface="Arial"/>
              </a:rPr>
              <a:t>all</a:t>
            </a:r>
            <a:r>
              <a:rPr lang="en-US" sz="1100">
                <a:latin typeface="Arial"/>
                <a:ea typeface="Arial"/>
                <a:cs typeface="Arial"/>
                <a:sym typeface="Arial"/>
              </a:rPr>
              <a:t> aspects of quality of life compared to the general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with lower incomes are </a:t>
            </a:r>
            <a:r>
              <a:rPr i="1" lang="en-US" sz="1100">
                <a:latin typeface="Arial"/>
                <a:ea typeface="Arial"/>
                <a:cs typeface="Arial"/>
                <a:sym typeface="Arial"/>
              </a:rPr>
              <a:t>significantly less satisfied </a:t>
            </a:r>
            <a:r>
              <a:rPr lang="en-US" sz="1100">
                <a:latin typeface="Arial"/>
                <a:ea typeface="Arial"/>
                <a:cs typeface="Arial"/>
                <a:sym typeface="Arial"/>
              </a:rPr>
              <a:t>than the general population with their financial situation and their work situation, and </a:t>
            </a:r>
            <a:r>
              <a:rPr i="1" lang="en-US" sz="1100">
                <a:latin typeface="Arial"/>
                <a:ea typeface="Arial"/>
                <a:cs typeface="Arial"/>
                <a:sym typeface="Arial"/>
              </a:rPr>
              <a:t>much less satisfied</a:t>
            </a:r>
            <a:r>
              <a:rPr lang="en-US" sz="1100">
                <a:latin typeface="Arial"/>
                <a:ea typeface="Arial"/>
                <a:cs typeface="Arial"/>
                <a:sym typeface="Arial"/>
              </a:rPr>
              <a:t> with their mental wellbeing and their personal relationships.</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1=extremely dissatisfied and 7=extremely satisfied.</a:t>
            </a:r>
            <a:endParaRPr/>
          </a:p>
        </p:txBody>
      </p:sp>
      <p:sp>
        <p:nvSpPr>
          <p:cNvPr id="186" name="Google Shape;186;p1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12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7" name="Google Shape;1217;p12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119: Income.</a:t>
            </a:r>
            <a:endParaRPr/>
          </a:p>
        </p:txBody>
      </p:sp>
      <p:sp>
        <p:nvSpPr>
          <p:cNvPr id="1218" name="Google Shape;1218;p12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2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7" name="Google Shape;1227;p12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119: Age.</a:t>
            </a:r>
            <a:endParaRPr/>
          </a:p>
        </p:txBody>
      </p:sp>
      <p:sp>
        <p:nvSpPr>
          <p:cNvPr id="1228" name="Google Shape;1228;p12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p12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6" name="Google Shape;1236;p12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119: Region.</a:t>
            </a:r>
            <a:endParaRPr/>
          </a:p>
        </p:txBody>
      </p:sp>
      <p:sp>
        <p:nvSpPr>
          <p:cNvPr id="1237" name="Google Shape;1237;p12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12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5" name="Google Shape;1245;p12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119: Living Arrangement.</a:t>
            </a:r>
            <a:endParaRPr/>
          </a:p>
        </p:txBody>
      </p:sp>
      <p:sp>
        <p:nvSpPr>
          <p:cNvPr id="1246" name="Google Shape;1246;p12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12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54" name="Google Shape;1254;p12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Providing unpaid help to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do Nova Scotians provide unpaid help to others?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Nova Scotians provided unpaid help to others in a variety of activities to varying degrees during the past year. More specifically: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two-thirds of residents (64.7%) provide unpaid help with domestic work at others’ homes</a:t>
            </a:r>
            <a:r>
              <a:rPr i="1"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six in ten residents (59.1%) provide unpaid help with errands, such as shopping and driving to appointments.</a:t>
            </a:r>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Almost six in ten residents</a:t>
            </a:r>
            <a:r>
              <a:rPr lang="en-US" sz="1100">
                <a:latin typeface="Arial"/>
                <a:ea typeface="Arial"/>
                <a:cs typeface="Arial"/>
                <a:sym typeface="Arial"/>
              </a:rPr>
              <a:t>(57.0%) provide unpaid help to others with their </a:t>
            </a:r>
            <a:r>
              <a:rPr lang="en-US" sz="1100">
                <a:solidFill>
                  <a:srgbClr val="000000"/>
                </a:solidFill>
                <a:latin typeface="Arial"/>
                <a:ea typeface="Arial"/>
                <a:cs typeface="Arial"/>
                <a:sym typeface="Arial"/>
              </a:rPr>
              <a:t>health-related </a:t>
            </a:r>
            <a:r>
              <a:rPr lang="en-US" sz="1100">
                <a:latin typeface="Arial"/>
                <a:ea typeface="Arial"/>
                <a:cs typeface="Arial"/>
                <a:sym typeface="Arial"/>
              </a:rPr>
              <a:t>or personal care</a:t>
            </a:r>
            <a:r>
              <a:rPr i="1"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of residents (47.5%) provide unpaid help on administration work such as doing taxes, banking, or paying bills.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Comparatively, even though the percentages are comparatively smaller, about one-quarter of residents (24.3%) provide unpaid help to others with teaching, coaching, tutoring, or literacy.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255" name="Google Shape;1255;p12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2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1" name="Google Shape;1261;p12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Providing unpaid help to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providing unpaid care to children or older adults related to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residents’ annual household incomes increase, they are more likely to provide unpaid care to children. Over one-quarter of residents with annual household incomes of $150,000 and over (26.7%) provide unpaid care to children, which is about 10% higher than for residents with annual household incomes under $40,000.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Providing unpaid care to older adults does not appear to be significantly related to the annual household incomes of residents. However, a slightly higher percentage of residents </a:t>
            </a:r>
            <a:r>
              <a:rPr lang="en-US" sz="1100">
                <a:solidFill>
                  <a:srgbClr val="000000"/>
                </a:solidFill>
                <a:latin typeface="Arial"/>
                <a:ea typeface="Arial"/>
                <a:cs typeface="Arial"/>
                <a:sym typeface="Arial"/>
              </a:rPr>
              <a:t>(12.5% to 16.8%) </a:t>
            </a:r>
            <a:r>
              <a:rPr lang="en-US" sz="1100">
                <a:latin typeface="Arial"/>
                <a:ea typeface="Arial"/>
                <a:cs typeface="Arial"/>
                <a:sym typeface="Arial"/>
              </a:rPr>
              <a:t>in the lowest income categories (under $40,000 per year) provide unpaid care to older adults than those in the higher income categories (10.0% to 12.9% among residents with annual incomes $80,000 and over).</a:t>
            </a:r>
            <a:endParaRPr/>
          </a:p>
        </p:txBody>
      </p:sp>
      <p:sp>
        <p:nvSpPr>
          <p:cNvPr id="1262" name="Google Shape;1262;p12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12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1" name="Google Shape;1271;p12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Providing unpaid help to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providing unpaid care to children or older adults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higher percentage of residents under 50 years of age – that is, those people of an age most likely to have children requiring some supervision – are providing unpaid care to children (24.1% to 24.7%).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residents </a:t>
            </a:r>
            <a:r>
              <a:rPr lang="en-US" sz="1100">
                <a:solidFill>
                  <a:srgbClr val="000000"/>
                </a:solidFill>
                <a:latin typeface="Arial"/>
                <a:ea typeface="Arial"/>
                <a:cs typeface="Arial"/>
                <a:sym typeface="Arial"/>
              </a:rPr>
              <a:t>providing unpaid care to older adults steadily increases until about age 60 years (from 7.7% to 19.8%), then decreases in later life, typically associated with a shift from caring for ageing parents to caring for partners.</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272" name="Google Shape;1272;p12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12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8" name="Google Shape;1278;p12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Providing unpaid help to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providing unpaid care to children or older adults related to the region where Nova Scotians live?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Providing unpaid care to children does vary by region of the province. A higher percentage of Nova Scotians residing in Cumberland (22.6%), in Halifax Regional Municipality (20.7%), in Annapolis Valley-Hants (19.5%), and in Cape Breton Regional Municipality (19.1%) provide unpaid care to children than in other regions of the province. In contrast, residents in Strait Area-West Cape Breton (14.7%) and in Lunenburg-Queens (16.5%) are comparatively less likely to provide unpaid care to children.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The region of the province where Nova Scotians live appears to be less related to the p</a:t>
            </a:r>
            <a:r>
              <a:rPr lang="en-US" sz="1100">
                <a:latin typeface="Arial"/>
                <a:ea typeface="Arial"/>
                <a:cs typeface="Arial"/>
                <a:sym typeface="Arial"/>
              </a:rPr>
              <a:t>rovision of unpaid care to older adults. For eight of the ten regions in Nova Scotia, the percentage of residents providing unpaid care to older adults ranges from 11.1% to 13.6% – only a 2.5% difference at most. Just two regions have comparatively higher rates of providing care – residents in Cape Breton Regional Municipality (15.7%) and in Pictou (15.3%) are more likely to provide care to older adults.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279" name="Google Shape;1279;p12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12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5" name="Google Shape;1285;p12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Providing unpaid help to others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providing unpaid care to children or older adults related to 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Not surprisingly, significantly higher percentages of couples with children living at home (33.2%) and single parents (30.4%) provide unpaid care to children. Rates of providing care fall to about half and lower for all residents in other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significantly higher percentage of households of adults sharing accommodation with others (19.9%) provide unpaid care to older adults. Households of couples with no children at home – an age group more likely to be taking care of ageing parents or partner – are more likely to be providing unpaid care to older adults (15.0%).</a:t>
            </a:r>
            <a:endParaRPr/>
          </a:p>
        </p:txBody>
      </p:sp>
      <p:sp>
        <p:nvSpPr>
          <p:cNvPr id="1286" name="Google Shape;1286;p12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2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2" name="Google Shape;1292;p12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Aspects of Sense of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perceive different aspects of their sense of community?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Nova Scotians generally have a strong sense of community. Among those aspects with which residents most strongly agree are: </a:t>
            </a:r>
            <a:endParaRPr/>
          </a:p>
          <a:p>
            <a:pPr indent="-69850" lvl="0" marL="0" rtl="0" algn="l">
              <a:spcBef>
                <a:spcPts val="0"/>
              </a:spcBef>
              <a:spcAft>
                <a:spcPts val="0"/>
              </a:spcAft>
              <a:buClr>
                <a:schemeClr val="dk1"/>
              </a:buClr>
              <a:buSzPts val="1100"/>
              <a:buFont typeface="Courier New"/>
              <a:buChar char="o"/>
            </a:pPr>
            <a:r>
              <a:rPr lang="en-US" sz="1100">
                <a:latin typeface="Arial"/>
                <a:ea typeface="Arial"/>
                <a:cs typeface="Arial"/>
                <a:sym typeface="Arial"/>
              </a:rPr>
              <a:t>having good friends in the community</a:t>
            </a:r>
            <a:endParaRPr/>
          </a:p>
          <a:p>
            <a:pPr indent="-69850" lvl="0" marL="0" rtl="0" algn="l">
              <a:spcBef>
                <a:spcPts val="0"/>
              </a:spcBef>
              <a:spcAft>
                <a:spcPts val="0"/>
              </a:spcAft>
              <a:buClr>
                <a:schemeClr val="dk1"/>
              </a:buClr>
              <a:buSzPts val="1100"/>
              <a:buFont typeface="Courier New"/>
              <a:buChar char="o"/>
            </a:pPr>
            <a:r>
              <a:rPr lang="en-US" sz="1100">
                <a:latin typeface="Arial"/>
                <a:ea typeface="Arial"/>
                <a:cs typeface="Arial"/>
                <a:sym typeface="Arial"/>
              </a:rPr>
              <a:t>feeling that help is given if somebody needs it</a:t>
            </a:r>
            <a:endParaRPr/>
          </a:p>
          <a:p>
            <a:pPr indent="-69850" lvl="0" marL="0" rtl="0" algn="l">
              <a:spcBef>
                <a:spcPts val="0"/>
              </a:spcBef>
              <a:spcAft>
                <a:spcPts val="0"/>
              </a:spcAft>
              <a:buClr>
                <a:schemeClr val="dk1"/>
              </a:buClr>
              <a:buSzPts val="1100"/>
              <a:buFont typeface="Courier New"/>
              <a:buChar char="o"/>
            </a:pPr>
            <a:r>
              <a:rPr lang="en-US" sz="1100">
                <a:latin typeface="Arial"/>
                <a:ea typeface="Arial"/>
                <a:cs typeface="Arial"/>
                <a:sym typeface="Arial"/>
              </a:rPr>
              <a:t>people are sociable in the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Nova Scotians </a:t>
            </a:r>
            <a:r>
              <a:rPr lang="en-US" sz="1100">
                <a:latin typeface="Arial"/>
                <a:ea typeface="Arial"/>
                <a:cs typeface="Arial"/>
                <a:sym typeface="Arial"/>
              </a:rPr>
              <a:t>most strongly disagree that people are unwilling to help others in need.</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 scores are based on 7-point scale where 1=very strongly disagree and 7=very strongly agree.</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p:txBody>
      </p:sp>
      <p:sp>
        <p:nvSpPr>
          <p:cNvPr id="1293" name="Google Shape;1293;p12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 name="Google Shape;192;p13: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single, never married residents living alone</a:t>
            </a:r>
            <a:endParaRPr/>
          </a:p>
          <a:p>
            <a:pPr indent="0" lvl="0" marL="0" rtl="0" algn="l">
              <a:spcBef>
                <a:spcPts val="0"/>
              </a:spcBef>
              <a:spcAft>
                <a:spcPts val="0"/>
              </a:spcAft>
              <a:buClr>
                <a:schemeClr val="dk1"/>
              </a:buClr>
              <a:buSzPts val="1100"/>
              <a:buFont typeface="Calibri"/>
              <a:buNone/>
            </a:pPr>
            <a:r>
              <a:t/>
            </a:r>
            <a:endParaRPr b="1" sz="11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(54.0%) are women.</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Average age is between 47 and 48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Average time living in Canada is about 46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Average time they have been a resident of the community is 25 to 26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Majority of singles living alone were born in Canada (90.5%).</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Income and Work</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half (48.2%) are employed full-time.</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(36.7%) have an annual household income less than $30,000, which is more than twice the percentage of Nova Scotia’s overall population (17.0%).</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(52.3%) spend less than 30% of their monthly income on housing and over one-third (35.8%) spend 30% to 50% of their monthly income on housing. Over one in 10 (11.8%) spend more than 50% of their monthly income on housing.</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(35.4%) live with a disability (physical or mental) or a chronic illness that limits their activity, which is almost 10% higher than that of the general population (26.0%).</a:t>
            </a:r>
            <a:endParaRPr/>
          </a:p>
        </p:txBody>
      </p:sp>
      <p:sp>
        <p:nvSpPr>
          <p:cNvPr id="193" name="Google Shape;193;p1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p13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9" name="Google Shape;1299;p130:notes"/>
          <p:cNvSpPr txBox="1"/>
          <p:nvPr>
            <p:ph idx="1" type="body"/>
          </p:nvPr>
        </p:nvSpPr>
        <p:spPr>
          <a:xfrm>
            <a:off x="701675" y="4416425"/>
            <a:ext cx="5607050" cy="46767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Underlying dimensions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“Are Nova Scotians’ perceptions of the dimensions of sense of community</a:t>
            </a:r>
            <a:r>
              <a:rPr i="1" lang="en-US" sz="1100">
                <a:solidFill>
                  <a:srgbClr val="000000"/>
                </a:solidFill>
                <a:latin typeface="Arial"/>
                <a:ea typeface="Arial"/>
                <a:cs typeface="Arial"/>
                <a:sym typeface="Arial"/>
              </a:rPr>
              <a:t> related to their annual household income</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As annual household incomes of Nova Scotians </a:t>
            </a:r>
            <a:r>
              <a:rPr i="1" lang="en-US" sz="1100">
                <a:solidFill>
                  <a:srgbClr val="000000"/>
                </a:solidFill>
                <a:latin typeface="Arial"/>
                <a:ea typeface="Arial"/>
                <a:cs typeface="Arial"/>
                <a:sym typeface="Arial"/>
              </a:rPr>
              <a:t>increase</a:t>
            </a:r>
            <a:r>
              <a:rPr lang="en-US" sz="1100">
                <a:solidFill>
                  <a:srgbClr val="000000"/>
                </a:solidFill>
                <a:latin typeface="Arial"/>
                <a:ea typeface="Arial"/>
                <a:cs typeface="Arial"/>
                <a:sym typeface="Arial"/>
              </a:rPr>
              <a:t>, their positive sense of community on all three dimensions also </a:t>
            </a:r>
            <a:r>
              <a:rPr i="1" lang="en-US" sz="1100">
                <a:solidFill>
                  <a:srgbClr val="000000"/>
                </a:solidFill>
                <a:latin typeface="Arial"/>
                <a:ea typeface="Arial"/>
                <a:cs typeface="Arial"/>
                <a:sym typeface="Arial"/>
              </a:rPr>
              <a:t>increases</a:t>
            </a:r>
            <a:r>
              <a:rPr lang="en-US" sz="1100">
                <a:solidFill>
                  <a:srgbClr val="000000"/>
                </a:solidFill>
                <a:latin typeface="Arial"/>
                <a:ea typeface="Arial"/>
                <a:cs typeface="Arial"/>
                <a:sym typeface="Arial"/>
              </a:rPr>
              <a:t>. In other words, their sense of the strength of the community’s </a:t>
            </a:r>
            <a:r>
              <a:rPr lang="en-US" sz="1100">
                <a:latin typeface="Arial"/>
                <a:ea typeface="Arial"/>
                <a:cs typeface="Arial"/>
                <a:sym typeface="Arial"/>
              </a:rPr>
              <a:t>social climate and bonds, needs fulfillment, and help in case of need is greater as their incomes increase.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regardless of </a:t>
            </a:r>
            <a:r>
              <a:rPr i="1" lang="en-US" sz="1100">
                <a:latin typeface="Arial"/>
                <a:ea typeface="Arial"/>
                <a:cs typeface="Arial"/>
                <a:sym typeface="Arial"/>
              </a:rPr>
              <a:t>income</a:t>
            </a:r>
            <a:r>
              <a:rPr lang="en-US" sz="1100">
                <a:latin typeface="Arial"/>
                <a:ea typeface="Arial"/>
                <a:cs typeface="Arial"/>
                <a:sym typeface="Arial"/>
              </a:rPr>
              <a:t>, Nova Scotians have a stronger sense of the social climate and bonds and of needs fulfillment in the community than of help in case in need.</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dimensions of sense of community are based on 7-point scale where 1=very strongly disagree and 7=very strongly agree.</a:t>
            </a:r>
            <a:endParaRPr/>
          </a:p>
        </p:txBody>
      </p:sp>
      <p:sp>
        <p:nvSpPr>
          <p:cNvPr id="1300" name="Google Shape;1300;p13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p13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8" name="Google Shape;1308;p13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Underlying dimensions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Are Nova Scotians’ perceptions of the dimensions of sense of community related to their age</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As Nova Scotians get </a:t>
            </a:r>
            <a:r>
              <a:rPr i="1" lang="en-US" sz="1100">
                <a:solidFill>
                  <a:srgbClr val="000000"/>
                </a:solidFill>
                <a:latin typeface="Arial"/>
                <a:ea typeface="Arial"/>
                <a:cs typeface="Arial"/>
                <a:sym typeface="Arial"/>
              </a:rPr>
              <a:t>older</a:t>
            </a:r>
            <a:r>
              <a:rPr lang="en-US" sz="1100">
                <a:solidFill>
                  <a:srgbClr val="000000"/>
                </a:solidFill>
                <a:latin typeface="Arial"/>
                <a:ea typeface="Arial"/>
                <a:cs typeface="Arial"/>
                <a:sym typeface="Arial"/>
              </a:rPr>
              <a:t>, their positive sense of community on all three dimensions also </a:t>
            </a:r>
            <a:r>
              <a:rPr i="1" lang="en-US" sz="1100">
                <a:solidFill>
                  <a:srgbClr val="000000"/>
                </a:solidFill>
                <a:latin typeface="Arial"/>
                <a:ea typeface="Arial"/>
                <a:cs typeface="Arial"/>
                <a:sym typeface="Arial"/>
              </a:rPr>
              <a:t>increases</a:t>
            </a:r>
            <a:r>
              <a:rPr lang="en-US" sz="1100">
                <a:solidFill>
                  <a:srgbClr val="000000"/>
                </a:solidFill>
                <a:latin typeface="Arial"/>
                <a:ea typeface="Arial"/>
                <a:cs typeface="Arial"/>
                <a:sym typeface="Arial"/>
              </a:rPr>
              <a:t>. In other words, their sense of the strength of the community’s social climate and bonds, needs fulfillment, and help in case of need is greater as they age.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regardless of </a:t>
            </a:r>
            <a:r>
              <a:rPr i="1" lang="en-US" sz="1100">
                <a:solidFill>
                  <a:srgbClr val="000000"/>
                </a:solidFill>
                <a:latin typeface="Arial"/>
                <a:ea typeface="Arial"/>
                <a:cs typeface="Arial"/>
                <a:sym typeface="Arial"/>
              </a:rPr>
              <a:t>age</a:t>
            </a:r>
            <a:r>
              <a:rPr lang="en-US" sz="1100">
                <a:solidFill>
                  <a:srgbClr val="000000"/>
                </a:solidFill>
                <a:latin typeface="Arial"/>
                <a:ea typeface="Arial"/>
                <a:cs typeface="Arial"/>
                <a:sym typeface="Arial"/>
              </a:rPr>
              <a:t>, Nova Scotians have a stronger sense of the social climate and bonds and of help in case in need in the community than of needs fulfillment.</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dimensions of sense of community are based on 7-point scale where 1=very strongly disagree and 7=very strongly agree.</a:t>
            </a:r>
            <a:endParaRPr/>
          </a:p>
        </p:txBody>
      </p:sp>
      <p:sp>
        <p:nvSpPr>
          <p:cNvPr id="1309" name="Google Shape;1309;p13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13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7" name="Google Shape;1317;p13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Underlying dimensions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a:t>
            </a:r>
            <a:r>
              <a:rPr i="1" lang="en-US" sz="1100">
                <a:solidFill>
                  <a:srgbClr val="000000"/>
                </a:solidFill>
                <a:latin typeface="Arial"/>
                <a:ea typeface="Arial"/>
                <a:cs typeface="Arial"/>
                <a:sym typeface="Arial"/>
              </a:rPr>
              <a:t>Are Nova Scotians’ perceptions of the dimensions of sense of community related to the region where they live?”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Antigonish-Guysborough and in Strait Area-West Cape Breton feel a stronger sense of social climate and bonds and of needs fulfillment, with residents of Cape Breton Regional Municipality feeling almost as strongly.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of the three dimensions of sense of community, help in case of need is rated lowest in all regions. The sense of help in case of need is stronger among residents in Antigonish-Guysborough, in Colchester, and in Halifax Regional Municipality than any other region of the province. It is considerably lower in Cape Breton Regional Municipality than anywhere else in Nova Scotia. </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dimensions of sense of community are based on 7-point scale where 1=very strongly disagree and 7=very strongly agree.</a:t>
            </a:r>
            <a:endParaRPr/>
          </a:p>
        </p:txBody>
      </p:sp>
      <p:sp>
        <p:nvSpPr>
          <p:cNvPr id="1318" name="Google Shape;1318;p13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13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4" name="Google Shape;1324;p133:notes"/>
          <p:cNvSpPr txBox="1"/>
          <p:nvPr>
            <p:ph idx="1" type="body"/>
          </p:nvPr>
        </p:nvSpPr>
        <p:spPr>
          <a:xfrm>
            <a:off x="701675" y="4416425"/>
            <a:ext cx="5607050" cy="46005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Sense of Community – </a:t>
            </a:r>
            <a:r>
              <a:rPr b="1" i="1" lang="en-US" sz="1300">
                <a:solidFill>
                  <a:srgbClr val="005A73"/>
                </a:solidFill>
                <a:latin typeface="Arial"/>
                <a:ea typeface="Arial"/>
                <a:cs typeface="Arial"/>
                <a:sym typeface="Arial"/>
              </a:rPr>
              <a:t>Underlying dimensions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Are Nova Scotians’ perceptions of the dimensions of sense of community related to their </a:t>
            </a:r>
            <a:r>
              <a:rPr i="1" lang="en-US" sz="1100">
                <a:latin typeface="Arial"/>
                <a:ea typeface="Arial"/>
                <a:cs typeface="Arial"/>
                <a:sym typeface="Arial"/>
              </a:rPr>
              <a:t>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Couples, whether with or without children living at home, have a greater sense of social climate and bonds and of needs fulfillment than others in different living circumstances.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regardless of </a:t>
            </a:r>
            <a:r>
              <a:rPr i="1" lang="en-US" sz="1100">
                <a:solidFill>
                  <a:srgbClr val="000000"/>
                </a:solidFill>
                <a:latin typeface="Arial"/>
                <a:ea typeface="Arial"/>
                <a:cs typeface="Arial"/>
                <a:sym typeface="Arial"/>
              </a:rPr>
              <a:t>living arrangements</a:t>
            </a:r>
            <a:r>
              <a:rPr lang="en-US" sz="1100">
                <a:solidFill>
                  <a:srgbClr val="000000"/>
                </a:solidFill>
                <a:latin typeface="Arial"/>
                <a:ea typeface="Arial"/>
                <a:cs typeface="Arial"/>
                <a:sym typeface="Arial"/>
              </a:rPr>
              <a:t>, Nova Scotians have a stronger sense of the social climate and bonds and of help in case in need in the community than of needs fulfillment.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 households report the lowest levels of sense of community on all three dimensions compared to people in all other living arrangements.</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dimensions of sense of community are based on 7-point scale where 1=very strongly disagree and 7=very strongly agree.</a:t>
            </a:r>
            <a:endParaRPr/>
          </a:p>
        </p:txBody>
      </p:sp>
      <p:sp>
        <p:nvSpPr>
          <p:cNvPr id="1325" name="Google Shape;1325;p13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13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1" name="Google Shape;1331;p13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332" name="Google Shape;1332;p134: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feelings of trust are explored in two ways. First, residents were asked to indicate the degree to which they feel they can </a:t>
            </a:r>
            <a:r>
              <a:rPr i="1" lang="en-US" sz="1100">
                <a:solidFill>
                  <a:srgbClr val="000000"/>
                </a:solidFill>
                <a:latin typeface="Arial"/>
                <a:ea typeface="Arial"/>
                <a:cs typeface="Arial"/>
                <a:sym typeface="Arial"/>
              </a:rPr>
              <a:t>trust</a:t>
            </a:r>
            <a:r>
              <a:rPr lang="en-US" sz="1100">
                <a:solidFill>
                  <a:srgbClr val="000000"/>
                </a:solidFill>
                <a:latin typeface="Arial"/>
                <a:ea typeface="Arial"/>
                <a:cs typeface="Arial"/>
                <a:sym typeface="Arial"/>
              </a:rPr>
              <a:t> different institutions, including:</a:t>
            </a:r>
            <a:endParaRPr/>
          </a:p>
          <a:p>
            <a:pPr indent="-69850" lvl="0" marL="0" rtl="0" algn="l">
              <a:spcBef>
                <a:spcPts val="60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local, municipal, or band governments,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provincial government,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federal government,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media,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non-government organizations (NGOs), and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business community.</a:t>
            </a:r>
            <a:endParaRPr/>
          </a:p>
          <a:p>
            <a:pPr indent="0" lvl="0" marL="0" rtl="0" algn="l">
              <a:spcBef>
                <a:spcPts val="0"/>
              </a:spcBef>
              <a:spcAft>
                <a:spcPts val="0"/>
              </a:spcAft>
              <a:buClr>
                <a:schemeClr val="dk1"/>
              </a:buClr>
              <a:buSzPts val="1100"/>
              <a:buFont typeface="Calibri"/>
              <a:buNone/>
            </a:pPr>
            <a:r>
              <a:t/>
            </a:r>
            <a:endParaRPr sz="1100">
              <a:solidFill>
                <a:srgbClr val="FF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each case, residents responded to a 7-point scale from “cannot be trusted at all” to “can be trusted a lot” with higher scores indicating more trust in the institution.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The second way in which feelings of trust is considered is through the degree of </a:t>
            </a:r>
            <a:r>
              <a:rPr i="1" lang="en-US" sz="1100">
                <a:solidFill>
                  <a:srgbClr val="000000"/>
                </a:solidFill>
                <a:latin typeface="Arial"/>
                <a:ea typeface="Arial"/>
                <a:cs typeface="Arial"/>
                <a:sym typeface="Arial"/>
              </a:rPr>
              <a:t>confidence</a:t>
            </a:r>
            <a:r>
              <a:rPr lang="en-US" sz="1100">
                <a:solidFill>
                  <a:srgbClr val="000000"/>
                </a:solidFill>
                <a:latin typeface="Arial"/>
                <a:ea typeface="Arial"/>
                <a:cs typeface="Arial"/>
                <a:sym typeface="Arial"/>
              </a:rPr>
              <a:t> residents have in four other institutions. They include:</a:t>
            </a:r>
            <a:endParaRPr/>
          </a:p>
          <a:p>
            <a:pPr indent="-69850" lvl="0" marL="0" rtl="0" algn="l">
              <a:spcBef>
                <a:spcPts val="60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police,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justice system and courts,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school system, and</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the health care system.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each case, residents responded to a 7-point scale from “no confidence at all” to “a great deal of confidence” with higher scores indicating more confidence in the institution.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p13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0" name="Google Shape;1350;p13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a:t>
            </a:r>
            <a:endParaRPr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do Nova Scotians have trust in its institutions?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over four in ten Nova Scotians have trust in the business community (42.4%), in non-governmental organizations (42.1%), and in their local government (41.0%).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Three in ten or fewer Nova Scotians have trust in the media (31.4%), in the federal government (28.8%), and in the provincial government (27.6%).</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a:t>
            </a:r>
            <a:r>
              <a:rPr lang="en-US" sz="1000">
                <a:latin typeface="Arial"/>
                <a:ea typeface="Arial"/>
                <a:cs typeface="Arial"/>
                <a:sym typeface="Arial"/>
              </a:rPr>
              <a:t>: Percentages based on those people who indicated five or higher on a 7-point scale indicating how much trust they had in the institution.</a:t>
            </a:r>
            <a:endParaRPr/>
          </a:p>
        </p:txBody>
      </p:sp>
      <p:sp>
        <p:nvSpPr>
          <p:cNvPr id="1351" name="Google Shape;1351;p13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13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7" name="Google Shape;1357;p13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trust in institutions related to annual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as annual household income </a:t>
            </a:r>
            <a:r>
              <a:rPr i="1" lang="en-US" sz="1100">
                <a:latin typeface="Arial"/>
                <a:ea typeface="Arial"/>
                <a:cs typeface="Arial"/>
                <a:sym typeface="Arial"/>
              </a:rPr>
              <a:t>increases</a:t>
            </a:r>
            <a:r>
              <a:rPr lang="en-US" sz="1100">
                <a:latin typeface="Arial"/>
                <a:ea typeface="Arial"/>
                <a:cs typeface="Arial"/>
                <a:sym typeface="Arial"/>
              </a:rPr>
              <a:t>, feelings of trust in institutions also </a:t>
            </a:r>
            <a:r>
              <a:rPr i="1" lang="en-US" sz="1100">
                <a:latin typeface="Arial"/>
                <a:ea typeface="Arial"/>
                <a:cs typeface="Arial"/>
                <a:sym typeface="Arial"/>
              </a:rPr>
              <a:t>increases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of residents (51.2% to 60.0%) with household incomes less than $20,000 per year have </a:t>
            </a:r>
            <a:r>
              <a:rPr i="1" lang="en-US" sz="1100">
                <a:latin typeface="Arial"/>
                <a:ea typeface="Arial"/>
                <a:cs typeface="Arial"/>
                <a:sym typeface="Arial"/>
              </a:rPr>
              <a:t>less</a:t>
            </a:r>
            <a:r>
              <a:rPr lang="en-US" sz="1100">
                <a:latin typeface="Arial"/>
                <a:ea typeface="Arial"/>
                <a:cs typeface="Arial"/>
                <a:sym typeface="Arial"/>
              </a:rPr>
              <a:t> trust in institutions. In contrast, about one-quarter of residents (from 22.3% to 27.6%) with household incomes of $100,000 and over have </a:t>
            </a:r>
            <a:r>
              <a:rPr i="1" lang="en-US" sz="1100">
                <a:latin typeface="Arial"/>
                <a:ea typeface="Arial"/>
                <a:cs typeface="Arial"/>
                <a:sym typeface="Arial"/>
              </a:rPr>
              <a:t>less</a:t>
            </a:r>
            <a:r>
              <a:rPr lang="en-US" sz="1100">
                <a:latin typeface="Arial"/>
                <a:ea typeface="Arial"/>
                <a:cs typeface="Arial"/>
                <a:sym typeface="Arial"/>
              </a:rPr>
              <a:t> trust in institutions.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of residents with annual household incomes of $100,000 and over (36.8% to 46.0%) have </a:t>
            </a:r>
            <a:r>
              <a:rPr i="1" lang="en-US" sz="1100">
                <a:latin typeface="Arial"/>
                <a:ea typeface="Arial"/>
                <a:cs typeface="Arial"/>
                <a:sym typeface="Arial"/>
              </a:rPr>
              <a:t>more</a:t>
            </a:r>
            <a:r>
              <a:rPr lang="en-US" sz="1100">
                <a:latin typeface="Arial"/>
                <a:ea typeface="Arial"/>
                <a:cs typeface="Arial"/>
                <a:sym typeface="Arial"/>
              </a:rPr>
              <a:t> trust in institutions. </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Trust in all institutions based on average score calculated for all types then categorized into three groups reflecting </a:t>
            </a:r>
            <a:r>
              <a:rPr i="1" lang="en-US" sz="1000">
                <a:solidFill>
                  <a:srgbClr val="000000"/>
                </a:solidFill>
                <a:latin typeface="Arial"/>
                <a:ea typeface="Arial"/>
                <a:cs typeface="Arial"/>
                <a:sym typeface="Arial"/>
              </a:rPr>
              <a:t>more trust </a:t>
            </a:r>
            <a:r>
              <a:rPr lang="en-US" sz="1000">
                <a:solidFill>
                  <a:srgbClr val="000000"/>
                </a:solidFill>
                <a:latin typeface="Arial"/>
                <a:ea typeface="Arial"/>
                <a:cs typeface="Arial"/>
                <a:sym typeface="Arial"/>
              </a:rPr>
              <a:t>(i.e., well </a:t>
            </a:r>
            <a:r>
              <a:rPr i="1" lang="en-US" sz="1000">
                <a:solidFill>
                  <a:srgbClr val="000000"/>
                </a:solidFill>
                <a:latin typeface="Arial"/>
                <a:ea typeface="Arial"/>
                <a:cs typeface="Arial"/>
                <a:sym typeface="Arial"/>
              </a:rPr>
              <a:t>above</a:t>
            </a:r>
            <a:r>
              <a:rPr lang="en-US" sz="1000">
                <a:solidFill>
                  <a:srgbClr val="000000"/>
                </a:solidFill>
                <a:latin typeface="Arial"/>
                <a:ea typeface="Arial"/>
                <a:cs typeface="Arial"/>
                <a:sym typeface="Arial"/>
              </a:rPr>
              <a:t> average trust), </a:t>
            </a:r>
            <a:r>
              <a:rPr i="1" lang="en-US" sz="1000">
                <a:solidFill>
                  <a:srgbClr val="000000"/>
                </a:solidFill>
                <a:latin typeface="Arial"/>
                <a:ea typeface="Arial"/>
                <a:cs typeface="Arial"/>
                <a:sym typeface="Arial"/>
              </a:rPr>
              <a:t>neutral</a:t>
            </a:r>
            <a:r>
              <a:rPr lang="en-US" sz="1000">
                <a:solidFill>
                  <a:srgbClr val="000000"/>
                </a:solidFill>
                <a:latin typeface="Arial"/>
                <a:ea typeface="Arial"/>
                <a:cs typeface="Arial"/>
                <a:sym typeface="Arial"/>
              </a:rPr>
              <a:t> (i.e., at or near average trust), and </a:t>
            </a:r>
            <a:r>
              <a:rPr i="1" lang="en-US" sz="1000">
                <a:solidFill>
                  <a:srgbClr val="000000"/>
                </a:solidFill>
                <a:latin typeface="Arial"/>
                <a:ea typeface="Arial"/>
                <a:cs typeface="Arial"/>
                <a:sym typeface="Arial"/>
              </a:rPr>
              <a:t>less</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trust</a:t>
            </a:r>
            <a:r>
              <a:rPr lang="en-US" sz="1000">
                <a:solidFill>
                  <a:srgbClr val="000000"/>
                </a:solidFill>
                <a:latin typeface="Arial"/>
                <a:ea typeface="Arial"/>
                <a:cs typeface="Arial"/>
                <a:sym typeface="Arial"/>
              </a:rPr>
              <a:t> (i.e., well </a:t>
            </a:r>
            <a:r>
              <a:rPr i="1" lang="en-US" sz="1000">
                <a:solidFill>
                  <a:srgbClr val="000000"/>
                </a:solidFill>
                <a:latin typeface="Arial"/>
                <a:ea typeface="Arial"/>
                <a:cs typeface="Arial"/>
                <a:sym typeface="Arial"/>
              </a:rPr>
              <a:t>below</a:t>
            </a:r>
            <a:r>
              <a:rPr lang="en-US" sz="1000">
                <a:solidFill>
                  <a:srgbClr val="000000"/>
                </a:solidFill>
                <a:latin typeface="Arial"/>
                <a:ea typeface="Arial"/>
                <a:cs typeface="Arial"/>
                <a:sym typeface="Arial"/>
              </a:rPr>
              <a:t> average trust).</a:t>
            </a:r>
            <a:endParaRPr/>
          </a:p>
        </p:txBody>
      </p:sp>
      <p:sp>
        <p:nvSpPr>
          <p:cNvPr id="1358" name="Google Shape;1358;p13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13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6" name="Google Shape;1366;p13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trust in institutions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with </a:t>
            </a:r>
            <a:r>
              <a:rPr i="1" lang="en-US" sz="1100">
                <a:latin typeface="Arial"/>
                <a:ea typeface="Arial"/>
                <a:cs typeface="Arial"/>
                <a:sym typeface="Arial"/>
              </a:rPr>
              <a:t>more trust </a:t>
            </a:r>
            <a:r>
              <a:rPr lang="en-US" sz="1100">
                <a:latin typeface="Arial"/>
                <a:ea typeface="Arial"/>
                <a:cs typeface="Arial"/>
                <a:sym typeface="Arial"/>
              </a:rPr>
              <a:t>in institutions </a:t>
            </a:r>
            <a:r>
              <a:rPr i="1" lang="en-US" sz="1100">
                <a:latin typeface="Arial"/>
                <a:ea typeface="Arial"/>
                <a:cs typeface="Arial"/>
                <a:sym typeface="Arial"/>
              </a:rPr>
              <a:t>increases</a:t>
            </a:r>
            <a:r>
              <a:rPr lang="en-US" sz="1100">
                <a:latin typeface="Arial"/>
                <a:ea typeface="Arial"/>
                <a:cs typeface="Arial"/>
                <a:sym typeface="Arial"/>
              </a:rPr>
              <a:t> as they get </a:t>
            </a:r>
            <a:r>
              <a:rPr i="1" lang="en-US" sz="1100">
                <a:latin typeface="Arial"/>
                <a:ea typeface="Arial"/>
                <a:cs typeface="Arial"/>
                <a:sym typeface="Arial"/>
              </a:rPr>
              <a:t>older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one-quarter (26.0%) of residents under 40 years of age have more trust in institutions, which is significantly less than the four in ten residents 60 years and older (39.2% to 40.5%).</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Trust in all institutions based on average score calculated for all types then categorized into three groups reflecting </a:t>
            </a:r>
            <a:r>
              <a:rPr i="1" lang="en-US" sz="1000">
                <a:solidFill>
                  <a:srgbClr val="000000"/>
                </a:solidFill>
                <a:latin typeface="Arial"/>
                <a:ea typeface="Arial"/>
                <a:cs typeface="Arial"/>
                <a:sym typeface="Arial"/>
              </a:rPr>
              <a:t>more trust </a:t>
            </a:r>
            <a:r>
              <a:rPr lang="en-US" sz="1000">
                <a:solidFill>
                  <a:srgbClr val="000000"/>
                </a:solidFill>
                <a:latin typeface="Arial"/>
                <a:ea typeface="Arial"/>
                <a:cs typeface="Arial"/>
                <a:sym typeface="Arial"/>
              </a:rPr>
              <a:t>(i.e., well </a:t>
            </a:r>
            <a:r>
              <a:rPr i="1" lang="en-US" sz="1000">
                <a:solidFill>
                  <a:srgbClr val="000000"/>
                </a:solidFill>
                <a:latin typeface="Arial"/>
                <a:ea typeface="Arial"/>
                <a:cs typeface="Arial"/>
                <a:sym typeface="Arial"/>
              </a:rPr>
              <a:t>above</a:t>
            </a:r>
            <a:r>
              <a:rPr lang="en-US" sz="1000">
                <a:solidFill>
                  <a:srgbClr val="000000"/>
                </a:solidFill>
                <a:latin typeface="Arial"/>
                <a:ea typeface="Arial"/>
                <a:cs typeface="Arial"/>
                <a:sym typeface="Arial"/>
              </a:rPr>
              <a:t> average trust), </a:t>
            </a:r>
            <a:r>
              <a:rPr i="1" lang="en-US" sz="1000">
                <a:solidFill>
                  <a:srgbClr val="000000"/>
                </a:solidFill>
                <a:latin typeface="Arial"/>
                <a:ea typeface="Arial"/>
                <a:cs typeface="Arial"/>
                <a:sym typeface="Arial"/>
              </a:rPr>
              <a:t>neutral</a:t>
            </a:r>
            <a:r>
              <a:rPr lang="en-US" sz="1000">
                <a:solidFill>
                  <a:srgbClr val="000000"/>
                </a:solidFill>
                <a:latin typeface="Arial"/>
                <a:ea typeface="Arial"/>
                <a:cs typeface="Arial"/>
                <a:sym typeface="Arial"/>
              </a:rPr>
              <a:t> (i.e., at or near average trust), and </a:t>
            </a:r>
            <a:r>
              <a:rPr i="1" lang="en-US" sz="1000">
                <a:solidFill>
                  <a:srgbClr val="000000"/>
                </a:solidFill>
                <a:latin typeface="Arial"/>
                <a:ea typeface="Arial"/>
                <a:cs typeface="Arial"/>
                <a:sym typeface="Arial"/>
              </a:rPr>
              <a:t>less</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trust</a:t>
            </a:r>
            <a:r>
              <a:rPr lang="en-US" sz="1000">
                <a:solidFill>
                  <a:srgbClr val="000000"/>
                </a:solidFill>
                <a:latin typeface="Arial"/>
                <a:ea typeface="Arial"/>
                <a:cs typeface="Arial"/>
                <a:sym typeface="Arial"/>
              </a:rPr>
              <a:t> (i.e., well </a:t>
            </a:r>
            <a:r>
              <a:rPr i="1" lang="en-US" sz="1000">
                <a:solidFill>
                  <a:srgbClr val="000000"/>
                </a:solidFill>
                <a:latin typeface="Arial"/>
                <a:ea typeface="Arial"/>
                <a:cs typeface="Arial"/>
                <a:sym typeface="Arial"/>
              </a:rPr>
              <a:t>below</a:t>
            </a:r>
            <a:r>
              <a:rPr lang="en-US" sz="1000">
                <a:solidFill>
                  <a:srgbClr val="000000"/>
                </a:solidFill>
                <a:latin typeface="Arial"/>
                <a:ea typeface="Arial"/>
                <a:cs typeface="Arial"/>
                <a:sym typeface="Arial"/>
              </a:rPr>
              <a:t> average trust).</a:t>
            </a:r>
            <a:endParaRPr/>
          </a:p>
        </p:txBody>
      </p:sp>
      <p:sp>
        <p:nvSpPr>
          <p:cNvPr id="1367" name="Google Shape;1367;p13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p13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5" name="Google Shape;1375;p13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trust in institutions related to where Nova Scotians live?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Roughly one-third of residents in most regions of the province have either more or less trust in institutions.  Departing from this pattern, a higher percentage of residents in Cape Breton Regional Municipality (41.9%) and in Pictou (41.6%) have </a:t>
            </a:r>
            <a:r>
              <a:rPr i="1" lang="en-US" sz="1100">
                <a:solidFill>
                  <a:srgbClr val="000000"/>
                </a:solidFill>
                <a:latin typeface="Arial"/>
                <a:ea typeface="Arial"/>
                <a:cs typeface="Arial"/>
                <a:sym typeface="Arial"/>
              </a:rPr>
              <a:t>much less trust </a:t>
            </a:r>
            <a:r>
              <a:rPr lang="en-US" sz="1100">
                <a:solidFill>
                  <a:srgbClr val="000000"/>
                </a:solidFill>
                <a:latin typeface="Arial"/>
                <a:ea typeface="Arial"/>
                <a:cs typeface="Arial"/>
                <a:sym typeface="Arial"/>
              </a:rPr>
              <a:t>in institutions than residents in all other regions of the province.</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slightly relatively higher percentage of residents in Annapolis Valley-Hants have </a:t>
            </a:r>
            <a:r>
              <a:rPr i="1" lang="en-US" sz="1100">
                <a:latin typeface="Arial"/>
                <a:ea typeface="Arial"/>
                <a:cs typeface="Arial"/>
                <a:sym typeface="Arial"/>
              </a:rPr>
              <a:t>more trust</a:t>
            </a:r>
            <a:r>
              <a:rPr lang="en-US" sz="1100">
                <a:latin typeface="Arial"/>
                <a:ea typeface="Arial"/>
                <a:cs typeface="Arial"/>
                <a:sym typeface="Arial"/>
              </a:rPr>
              <a:t> in institutions (37.9%) than Nova Scotians living elsewhere.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Cape Breton Regional Municipality (25.6%) has the lowest percentage of residents reporting </a:t>
            </a:r>
            <a:r>
              <a:rPr i="1" lang="en-US" sz="1100">
                <a:latin typeface="Arial"/>
                <a:ea typeface="Arial"/>
                <a:cs typeface="Arial"/>
                <a:sym typeface="Arial"/>
              </a:rPr>
              <a:t>more trust </a:t>
            </a:r>
            <a:r>
              <a:rPr lang="en-US" sz="1100">
                <a:latin typeface="Arial"/>
                <a:ea typeface="Arial"/>
                <a:cs typeface="Arial"/>
                <a:sym typeface="Arial"/>
              </a:rPr>
              <a:t>in institutions.</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Trust in all institutions based on average score calculated for all types then categorized into three groups reflecting </a:t>
            </a:r>
            <a:r>
              <a:rPr i="1" lang="en-US" sz="1000">
                <a:solidFill>
                  <a:srgbClr val="000000"/>
                </a:solidFill>
                <a:latin typeface="Arial"/>
                <a:ea typeface="Arial"/>
                <a:cs typeface="Arial"/>
                <a:sym typeface="Arial"/>
              </a:rPr>
              <a:t>more trust </a:t>
            </a:r>
            <a:r>
              <a:rPr lang="en-US" sz="1000">
                <a:solidFill>
                  <a:srgbClr val="000000"/>
                </a:solidFill>
                <a:latin typeface="Arial"/>
                <a:ea typeface="Arial"/>
                <a:cs typeface="Arial"/>
                <a:sym typeface="Arial"/>
              </a:rPr>
              <a:t>(i.e., well </a:t>
            </a:r>
            <a:r>
              <a:rPr i="1" lang="en-US" sz="1000">
                <a:solidFill>
                  <a:srgbClr val="000000"/>
                </a:solidFill>
                <a:latin typeface="Arial"/>
                <a:ea typeface="Arial"/>
                <a:cs typeface="Arial"/>
                <a:sym typeface="Arial"/>
              </a:rPr>
              <a:t>above</a:t>
            </a:r>
            <a:r>
              <a:rPr lang="en-US" sz="1000">
                <a:solidFill>
                  <a:srgbClr val="000000"/>
                </a:solidFill>
                <a:latin typeface="Arial"/>
                <a:ea typeface="Arial"/>
                <a:cs typeface="Arial"/>
                <a:sym typeface="Arial"/>
              </a:rPr>
              <a:t> average trust), </a:t>
            </a:r>
            <a:r>
              <a:rPr i="1" lang="en-US" sz="1000">
                <a:solidFill>
                  <a:srgbClr val="000000"/>
                </a:solidFill>
                <a:latin typeface="Arial"/>
                <a:ea typeface="Arial"/>
                <a:cs typeface="Arial"/>
                <a:sym typeface="Arial"/>
              </a:rPr>
              <a:t>neutral</a:t>
            </a:r>
            <a:r>
              <a:rPr lang="en-US" sz="1000">
                <a:solidFill>
                  <a:srgbClr val="000000"/>
                </a:solidFill>
                <a:latin typeface="Arial"/>
                <a:ea typeface="Arial"/>
                <a:cs typeface="Arial"/>
                <a:sym typeface="Arial"/>
              </a:rPr>
              <a:t> (i.e., at or near average trust), and </a:t>
            </a:r>
            <a:r>
              <a:rPr i="1" lang="en-US" sz="1000">
                <a:solidFill>
                  <a:srgbClr val="000000"/>
                </a:solidFill>
                <a:latin typeface="Arial"/>
                <a:ea typeface="Arial"/>
                <a:cs typeface="Arial"/>
                <a:sym typeface="Arial"/>
              </a:rPr>
              <a:t>less</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trust</a:t>
            </a:r>
            <a:r>
              <a:rPr lang="en-US" sz="1000">
                <a:solidFill>
                  <a:srgbClr val="000000"/>
                </a:solidFill>
                <a:latin typeface="Arial"/>
                <a:ea typeface="Arial"/>
                <a:cs typeface="Arial"/>
                <a:sym typeface="Arial"/>
              </a:rPr>
              <a:t> (i.e., well </a:t>
            </a:r>
            <a:r>
              <a:rPr i="1" lang="en-US" sz="1000">
                <a:solidFill>
                  <a:srgbClr val="000000"/>
                </a:solidFill>
                <a:latin typeface="Arial"/>
                <a:ea typeface="Arial"/>
                <a:cs typeface="Arial"/>
                <a:sym typeface="Arial"/>
              </a:rPr>
              <a:t>below</a:t>
            </a:r>
            <a:r>
              <a:rPr lang="en-US" sz="1000">
                <a:solidFill>
                  <a:srgbClr val="000000"/>
                </a:solidFill>
                <a:latin typeface="Arial"/>
                <a:ea typeface="Arial"/>
                <a:cs typeface="Arial"/>
                <a:sym typeface="Arial"/>
              </a:rPr>
              <a:t> average trust).</a:t>
            </a:r>
            <a:endParaRPr/>
          </a:p>
        </p:txBody>
      </p:sp>
      <p:sp>
        <p:nvSpPr>
          <p:cNvPr id="1376" name="Google Shape;1376;p13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13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2" name="Google Shape;1382;p13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trust in institutions related to 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couples, whether or not they have children or children no longer living at home, have </a:t>
            </a:r>
            <a:r>
              <a:rPr i="1" lang="en-US" sz="1100">
                <a:latin typeface="Arial"/>
                <a:ea typeface="Arial"/>
                <a:cs typeface="Arial"/>
                <a:sym typeface="Arial"/>
              </a:rPr>
              <a:t>more trust </a:t>
            </a:r>
            <a:r>
              <a:rPr lang="en-US" sz="1100">
                <a:latin typeface="Arial"/>
                <a:ea typeface="Arial"/>
                <a:cs typeface="Arial"/>
                <a:sym typeface="Arial"/>
              </a:rPr>
              <a:t>in institutions than residents living in other circumstances.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Less than one-quarter of adults sharing accommodation with others (22.7%) and single parents (21.3%) have </a:t>
            </a:r>
            <a:r>
              <a:rPr i="1" lang="en-US" sz="1100">
                <a:latin typeface="Arial"/>
                <a:ea typeface="Arial"/>
                <a:cs typeface="Arial"/>
                <a:sym typeface="Arial"/>
              </a:rPr>
              <a:t>more trust </a:t>
            </a:r>
            <a:r>
              <a:rPr lang="en-US" sz="1100">
                <a:latin typeface="Arial"/>
                <a:ea typeface="Arial"/>
                <a:cs typeface="Arial"/>
                <a:sym typeface="Arial"/>
              </a:rPr>
              <a:t>in institutions. Further, half of adults sharing accommodation with others (49.6%) have </a:t>
            </a:r>
            <a:r>
              <a:rPr i="1" lang="en-US" sz="1100">
                <a:latin typeface="Arial"/>
                <a:ea typeface="Arial"/>
                <a:cs typeface="Arial"/>
                <a:sym typeface="Arial"/>
              </a:rPr>
              <a:t>less trust </a:t>
            </a:r>
            <a:r>
              <a:rPr lang="en-US" sz="1100">
                <a:latin typeface="Arial"/>
                <a:ea typeface="Arial"/>
                <a:cs typeface="Arial"/>
                <a:sym typeface="Arial"/>
              </a:rPr>
              <a:t>in institutions, which is much higher than any other group.</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Four in ten single parents (40.1%) and adults living alone (40.0%) have </a:t>
            </a:r>
            <a:r>
              <a:rPr i="1" lang="en-US" sz="1100">
                <a:latin typeface="Arial"/>
                <a:ea typeface="Arial"/>
                <a:cs typeface="Arial"/>
                <a:sym typeface="Arial"/>
              </a:rPr>
              <a:t>less trust </a:t>
            </a:r>
            <a:r>
              <a:rPr lang="en-US" sz="1100">
                <a:latin typeface="Arial"/>
                <a:ea typeface="Arial"/>
                <a:cs typeface="Arial"/>
                <a:sym typeface="Arial"/>
              </a:rPr>
              <a:t>in</a:t>
            </a:r>
            <a:r>
              <a:rPr i="1" lang="en-US" sz="1100">
                <a:latin typeface="Arial"/>
                <a:ea typeface="Arial"/>
                <a:cs typeface="Arial"/>
                <a:sym typeface="Arial"/>
              </a:rPr>
              <a:t> </a:t>
            </a:r>
            <a:r>
              <a:rPr lang="en-US" sz="1100">
                <a:latin typeface="Arial"/>
                <a:ea typeface="Arial"/>
                <a:cs typeface="Arial"/>
                <a:sym typeface="Arial"/>
              </a:rPr>
              <a:t>institutions, but a much smaller percentage of single parents have </a:t>
            </a:r>
            <a:r>
              <a:rPr i="1" lang="en-US" sz="1100">
                <a:latin typeface="Arial"/>
                <a:ea typeface="Arial"/>
                <a:cs typeface="Arial"/>
                <a:sym typeface="Arial"/>
              </a:rPr>
              <a:t>more trust </a:t>
            </a:r>
            <a:r>
              <a:rPr lang="en-US" sz="1100">
                <a:latin typeface="Arial"/>
                <a:ea typeface="Arial"/>
                <a:cs typeface="Arial"/>
                <a:sym typeface="Arial"/>
              </a:rPr>
              <a:t>in institutions (21.3%) than adults living alone (31.6%).</a:t>
            </a:r>
            <a:endParaRPr/>
          </a:p>
          <a:p>
            <a:pPr indent="0" lvl="0" marL="0" rtl="0" algn="l">
              <a:spcBef>
                <a:spcPts val="0"/>
              </a:spcBef>
              <a:spcAft>
                <a:spcPts val="0"/>
              </a:spcAft>
              <a:buClr>
                <a:schemeClr val="dk1"/>
              </a:buClr>
              <a:buSzPts val="1800"/>
              <a:buFont typeface="Arial"/>
              <a:buNone/>
            </a:pPr>
            <a:r>
              <a:rPr lang="en-US">
                <a:latin typeface="Arial"/>
                <a:ea typeface="Arial"/>
                <a:cs typeface="Arial"/>
                <a:sym typeface="Arial"/>
              </a:rPr>
              <a:t> </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Trust in all institutions based on average score calculated for all types then categorized into three groups reflecting </a:t>
            </a:r>
            <a:r>
              <a:rPr i="1" lang="en-US" sz="1000">
                <a:solidFill>
                  <a:srgbClr val="000000"/>
                </a:solidFill>
                <a:latin typeface="Arial"/>
                <a:ea typeface="Arial"/>
                <a:cs typeface="Arial"/>
                <a:sym typeface="Arial"/>
              </a:rPr>
              <a:t>more trust </a:t>
            </a:r>
            <a:r>
              <a:rPr lang="en-US" sz="1000">
                <a:solidFill>
                  <a:srgbClr val="000000"/>
                </a:solidFill>
                <a:latin typeface="Arial"/>
                <a:ea typeface="Arial"/>
                <a:cs typeface="Arial"/>
                <a:sym typeface="Arial"/>
              </a:rPr>
              <a:t>(i.e., well </a:t>
            </a:r>
            <a:r>
              <a:rPr i="1" lang="en-US" sz="1000">
                <a:solidFill>
                  <a:srgbClr val="000000"/>
                </a:solidFill>
                <a:latin typeface="Arial"/>
                <a:ea typeface="Arial"/>
                <a:cs typeface="Arial"/>
                <a:sym typeface="Arial"/>
              </a:rPr>
              <a:t>above</a:t>
            </a:r>
            <a:r>
              <a:rPr lang="en-US" sz="1000">
                <a:solidFill>
                  <a:srgbClr val="000000"/>
                </a:solidFill>
                <a:latin typeface="Arial"/>
                <a:ea typeface="Arial"/>
                <a:cs typeface="Arial"/>
                <a:sym typeface="Arial"/>
              </a:rPr>
              <a:t> average trust), </a:t>
            </a:r>
            <a:r>
              <a:rPr i="1" lang="en-US" sz="1000">
                <a:solidFill>
                  <a:srgbClr val="000000"/>
                </a:solidFill>
                <a:latin typeface="Arial"/>
                <a:ea typeface="Arial"/>
                <a:cs typeface="Arial"/>
                <a:sym typeface="Arial"/>
              </a:rPr>
              <a:t>neutral</a:t>
            </a:r>
            <a:r>
              <a:rPr lang="en-US" sz="1000">
                <a:solidFill>
                  <a:srgbClr val="000000"/>
                </a:solidFill>
                <a:latin typeface="Arial"/>
                <a:ea typeface="Arial"/>
                <a:cs typeface="Arial"/>
                <a:sym typeface="Arial"/>
              </a:rPr>
              <a:t> (i.e., at or near average trust), and </a:t>
            </a:r>
            <a:r>
              <a:rPr i="1" lang="en-US" sz="1000">
                <a:solidFill>
                  <a:srgbClr val="000000"/>
                </a:solidFill>
                <a:latin typeface="Arial"/>
                <a:ea typeface="Arial"/>
                <a:cs typeface="Arial"/>
                <a:sym typeface="Arial"/>
              </a:rPr>
              <a:t>less</a:t>
            </a:r>
            <a:r>
              <a:rPr lang="en-US" sz="1000">
                <a:solidFill>
                  <a:srgbClr val="000000"/>
                </a:solidFill>
                <a:latin typeface="Arial"/>
                <a:ea typeface="Arial"/>
                <a:cs typeface="Arial"/>
                <a:sym typeface="Arial"/>
              </a:rPr>
              <a:t> </a:t>
            </a:r>
            <a:r>
              <a:rPr i="1" lang="en-US" sz="1000">
                <a:solidFill>
                  <a:srgbClr val="000000"/>
                </a:solidFill>
                <a:latin typeface="Arial"/>
                <a:ea typeface="Arial"/>
                <a:cs typeface="Arial"/>
                <a:sym typeface="Arial"/>
              </a:rPr>
              <a:t>trust</a:t>
            </a:r>
            <a:r>
              <a:rPr lang="en-US" sz="1000">
                <a:solidFill>
                  <a:srgbClr val="000000"/>
                </a:solidFill>
                <a:latin typeface="Arial"/>
                <a:ea typeface="Arial"/>
                <a:cs typeface="Arial"/>
                <a:sym typeface="Arial"/>
              </a:rPr>
              <a:t> (i.e., well </a:t>
            </a:r>
            <a:r>
              <a:rPr i="1" lang="en-US" sz="1000">
                <a:solidFill>
                  <a:srgbClr val="000000"/>
                </a:solidFill>
                <a:latin typeface="Arial"/>
                <a:ea typeface="Arial"/>
                <a:cs typeface="Arial"/>
                <a:sym typeface="Arial"/>
              </a:rPr>
              <a:t>below</a:t>
            </a:r>
            <a:r>
              <a:rPr lang="en-US" sz="1000">
                <a:solidFill>
                  <a:srgbClr val="000000"/>
                </a:solidFill>
                <a:latin typeface="Arial"/>
                <a:ea typeface="Arial"/>
                <a:cs typeface="Arial"/>
                <a:sym typeface="Arial"/>
              </a:rPr>
              <a:t> average trust).</a:t>
            </a:r>
            <a:endParaRPr/>
          </a:p>
        </p:txBody>
      </p:sp>
      <p:sp>
        <p:nvSpPr>
          <p:cNvPr id="1383" name="Google Shape;1383;p13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Single, never married residents living alone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single, never married residents living alone and the general population compare on satisfaction with aspects of quality of life?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never married residents living alone are </a:t>
            </a:r>
            <a:r>
              <a:rPr i="1" lang="en-US" sz="1100">
                <a:latin typeface="Arial"/>
                <a:ea typeface="Arial"/>
                <a:cs typeface="Arial"/>
                <a:sym typeface="Arial"/>
              </a:rPr>
              <a:t>less satisfied </a:t>
            </a:r>
            <a:r>
              <a:rPr lang="en-US" sz="1100">
                <a:latin typeface="Arial"/>
                <a:ea typeface="Arial"/>
                <a:cs typeface="Arial"/>
                <a:sym typeface="Arial"/>
              </a:rPr>
              <a:t>with all aspects of quality of life compared to the general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never married residents living alone are </a:t>
            </a:r>
            <a:r>
              <a:rPr i="1" lang="en-US" sz="1100">
                <a:latin typeface="Arial"/>
                <a:ea typeface="Arial"/>
                <a:cs typeface="Arial"/>
                <a:sym typeface="Arial"/>
              </a:rPr>
              <a:t>significantly less satisfied </a:t>
            </a:r>
            <a:r>
              <a:rPr lang="en-US" sz="1100">
                <a:latin typeface="Arial"/>
                <a:ea typeface="Arial"/>
                <a:cs typeface="Arial"/>
                <a:sym typeface="Arial"/>
              </a:rPr>
              <a:t>than the general population with their personal relationships, </a:t>
            </a:r>
            <a:r>
              <a:rPr i="1" lang="en-US" sz="1100">
                <a:latin typeface="Arial"/>
                <a:ea typeface="Arial"/>
                <a:cs typeface="Arial"/>
                <a:sym typeface="Arial"/>
              </a:rPr>
              <a:t>much less satisfied </a:t>
            </a:r>
            <a:r>
              <a:rPr lang="en-US" sz="1100">
                <a:latin typeface="Arial"/>
                <a:ea typeface="Arial"/>
                <a:cs typeface="Arial"/>
                <a:sym typeface="Arial"/>
              </a:rPr>
              <a:t>with their financial situation, and </a:t>
            </a:r>
            <a:r>
              <a:rPr i="1" lang="en-US" sz="1100">
                <a:latin typeface="Arial"/>
                <a:ea typeface="Arial"/>
                <a:cs typeface="Arial"/>
                <a:sym typeface="Arial"/>
              </a:rPr>
              <a:t>less satisfied </a:t>
            </a:r>
            <a:r>
              <a:rPr lang="en-US" sz="1100">
                <a:latin typeface="Arial"/>
                <a:ea typeface="Arial"/>
                <a:cs typeface="Arial"/>
                <a:sym typeface="Arial"/>
              </a:rPr>
              <a:t>with their mental wellbeing.</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1=extremely dissatisfied and 7=extremely satisfied.</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202" name="Google Shape;202;p1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p14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9" name="Google Shape;1389;p14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Confidence 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is annual household income related to Nova Scotians’ confidence in their institutions?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a:t>
            </a:r>
            <a:r>
              <a:rPr i="1" lang="en-US" sz="1100">
                <a:latin typeface="Arial"/>
                <a:ea typeface="Arial"/>
                <a:cs typeface="Arial"/>
                <a:sym typeface="Arial"/>
              </a:rPr>
              <a:t>higher</a:t>
            </a:r>
            <a:r>
              <a:rPr lang="en-US" sz="1100">
                <a:latin typeface="Arial"/>
                <a:ea typeface="Arial"/>
                <a:cs typeface="Arial"/>
                <a:sym typeface="Arial"/>
              </a:rPr>
              <a:t> annual household incomes are associated with </a:t>
            </a:r>
            <a:r>
              <a:rPr i="1" lang="en-US" sz="1100">
                <a:latin typeface="Arial"/>
                <a:ea typeface="Arial"/>
                <a:cs typeface="Arial"/>
                <a:sym typeface="Arial"/>
              </a:rPr>
              <a:t>higher confidence </a:t>
            </a:r>
            <a:r>
              <a:rPr lang="en-US" sz="1100">
                <a:latin typeface="Arial"/>
                <a:ea typeface="Arial"/>
                <a:cs typeface="Arial"/>
                <a:sym typeface="Arial"/>
              </a:rPr>
              <a:t>in institutions.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Nova Scotians’ annual household income, their confidence in the police is higher than their confidence in the school system and much higher than their confidence in the health care system.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Average scores based on a 7-point scale where 1=very strongly disagree and 7=very strongly agree.</a:t>
            </a:r>
            <a:endParaRPr/>
          </a:p>
        </p:txBody>
      </p:sp>
      <p:sp>
        <p:nvSpPr>
          <p:cNvPr id="1390" name="Google Shape;1390;p14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p14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8" name="Google Shape;1398;p14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Confidence 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is age related to Nova Scotians’ confidence in their institutions?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Lower levels of confidence in institutions are associated with Nova Scotians under 50 years of age and are especially lower among those under 40 years of age. By the time Nova Scotians turn 50 years of age, their level of confidence in institutions rises only slightly as they get older.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age, Nova Scotians’ confidence in the police is higher than their confidence in the school system and much higher than their confidence in the health care system.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Average scores based on a 7-point scale where 1=very strongly disagree and 7=very strongly agree.</a:t>
            </a:r>
            <a:endParaRPr/>
          </a:p>
        </p:txBody>
      </p:sp>
      <p:sp>
        <p:nvSpPr>
          <p:cNvPr id="1399" name="Google Shape;1399;p14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14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7" name="Google Shape;1407;p14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Confidence 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confidence in institutions related to where Nova Scotians live?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the region of the province where Nova Scotians live, their confidence in the police is higher than their confidence in the school system and much higher than their confidence in the health care system.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Halifax Regional Municipality and </a:t>
            </a:r>
            <a:r>
              <a:rPr lang="en-US" sz="1100">
                <a:solidFill>
                  <a:srgbClr val="000000"/>
                </a:solidFill>
                <a:latin typeface="Arial"/>
                <a:ea typeface="Arial"/>
                <a:cs typeface="Arial"/>
                <a:sym typeface="Arial"/>
              </a:rPr>
              <a:t>in Antigonish-Guysborough</a:t>
            </a:r>
            <a:r>
              <a:rPr lang="en-US" sz="1100">
                <a:latin typeface="Arial"/>
                <a:ea typeface="Arial"/>
                <a:cs typeface="Arial"/>
                <a:sym typeface="Arial"/>
              </a:rPr>
              <a:t> have the highest level of confidence in the health care system. In contrast, residents living in Cape Breton </a:t>
            </a:r>
            <a:r>
              <a:rPr lang="en-US" sz="1100">
                <a:solidFill>
                  <a:srgbClr val="000000"/>
                </a:solidFill>
                <a:latin typeface="Arial"/>
                <a:ea typeface="Arial"/>
                <a:cs typeface="Arial"/>
                <a:sym typeface="Arial"/>
              </a:rPr>
              <a:t>Regional Municipality</a:t>
            </a:r>
            <a:r>
              <a:rPr lang="en-US" sz="1100">
                <a:latin typeface="Arial"/>
                <a:ea typeface="Arial"/>
                <a:cs typeface="Arial"/>
                <a:sym typeface="Arial"/>
              </a:rPr>
              <a:t> have significantly lower confidence in the health care system.</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confidence in the school system varies slightly by region except for those living in Strait Area-West Cape Breton where confidence in the school system is significantly higher than elsewhere in the province.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With one exception, regardless of the region of the province where residents live, they have significantly higher confidence in the police than in other institutions. However, residents in Cape Breton Regional Municipality have comparatively lower confidence in the police.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Average scores based on a 7-point scale where 1=very strongly disagree and 7=very strongly agree.</a:t>
            </a:r>
            <a:endParaRPr/>
          </a:p>
        </p:txBody>
      </p:sp>
      <p:sp>
        <p:nvSpPr>
          <p:cNvPr id="1408" name="Google Shape;1408;p14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14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4" name="Google Shape;1414;p14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Confidence in Institutions</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a:t>
            </a:r>
            <a:r>
              <a:rPr i="1" lang="en-US" sz="1100">
                <a:solidFill>
                  <a:srgbClr val="000000"/>
                </a:solidFill>
                <a:latin typeface="Arial"/>
                <a:ea typeface="Arial"/>
                <a:cs typeface="Arial"/>
                <a:sym typeface="Arial"/>
              </a:rPr>
              <a:t>Nova Scotians’ </a:t>
            </a:r>
            <a:r>
              <a:rPr i="1" lang="en-US" sz="1100">
                <a:latin typeface="Arial"/>
                <a:ea typeface="Arial"/>
                <a:cs typeface="Arial"/>
                <a:sym typeface="Arial"/>
              </a:rPr>
              <a:t>confidence in their institutions</a:t>
            </a:r>
            <a:r>
              <a:rPr i="1" lang="en-US" sz="1100">
                <a:solidFill>
                  <a:srgbClr val="000000"/>
                </a:solidFill>
                <a:latin typeface="Arial"/>
                <a:ea typeface="Arial"/>
                <a:cs typeface="Arial"/>
                <a:sym typeface="Arial"/>
              </a:rPr>
              <a:t> related to their living arrangements</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Nova Scotians’ living arrangements are not strongly related to the confidence they have in their institutions, although there are some notable differences.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residents’ living arrangements, their confidence in the police is higher than their confidence in the school system and much higher than confidence in the health care system.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Adults living alone have a somewhat higher level of confidence in the health care system. In contrast, more so than residents in other living arrangements, couples with children living at home have a much lower level of confidence in the health care system.</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Adults living alone or sharing accommodation with others have higher confidence in the school system than couples (whether or not they have children) and single parents.</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Average scores based on a 7-point scale where 1=very strongly disagree and 7=very strongly agree.</a:t>
            </a:r>
            <a:endParaRPr/>
          </a:p>
        </p:txBody>
      </p:sp>
      <p:sp>
        <p:nvSpPr>
          <p:cNvPr id="1415" name="Google Shape;1415;p14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p14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1" name="Google Shape;1421;p14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Political Efficacy</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annual household income related to Nova Scotians’ feeling their voices are heard by politicians; that is, their political capital or political efficacy?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While the relationship to annual household income appears slight, it is significant.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as annual incomes </a:t>
            </a:r>
            <a:r>
              <a:rPr i="1" lang="en-US" sz="1100">
                <a:latin typeface="Arial"/>
                <a:ea typeface="Arial"/>
                <a:cs typeface="Arial"/>
                <a:sym typeface="Arial"/>
              </a:rPr>
              <a:t>increase</a:t>
            </a:r>
            <a:r>
              <a:rPr lang="en-US" sz="1100">
                <a:latin typeface="Arial"/>
                <a:ea typeface="Arial"/>
                <a:cs typeface="Arial"/>
                <a:sym typeface="Arial"/>
              </a:rPr>
              <a:t> so too does Nova Scotians’ political efficacy. In other words, as residents’ incomes </a:t>
            </a:r>
            <a:r>
              <a:rPr i="1" lang="en-US" sz="1100">
                <a:latin typeface="Arial"/>
                <a:ea typeface="Arial"/>
                <a:cs typeface="Arial"/>
                <a:sym typeface="Arial"/>
              </a:rPr>
              <a:t>increase</a:t>
            </a:r>
            <a:r>
              <a:rPr lang="en-US" sz="1100">
                <a:latin typeface="Arial"/>
                <a:ea typeface="Arial"/>
                <a:cs typeface="Arial"/>
                <a:sym typeface="Arial"/>
              </a:rPr>
              <a:t>, so do their feelings that they have a say in what government does, that public officials care what residents think, and that they are well-informed about politics and government.</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Average scores based on a 7-point scale where 1=very strongly disagree and 7=very strongly agree.</a:t>
            </a:r>
            <a:endParaRPr/>
          </a:p>
        </p:txBody>
      </p:sp>
      <p:sp>
        <p:nvSpPr>
          <p:cNvPr id="1422" name="Google Shape;1422;p14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p14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2" name="Google Shape;1432;p14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Political Efficacy</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t>
            </a:r>
            <a:r>
              <a:rPr i="1" lang="en-US" sz="1100">
                <a:solidFill>
                  <a:srgbClr val="000000"/>
                </a:solidFill>
                <a:latin typeface="Arial"/>
                <a:ea typeface="Arial"/>
                <a:cs typeface="Arial"/>
                <a:sym typeface="Arial"/>
              </a:rPr>
              <a:t>Is age related to Nova Scotians’ feeling their voices are heard by politicians; that is, their political capital or political efficacy?</a:t>
            </a:r>
            <a:r>
              <a:rPr lang="en-US" sz="1100">
                <a:solidFill>
                  <a:srgbClr val="000000"/>
                </a:solidFill>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While the relationship of Nova Scotians’ age to their political efficacy appears slight, it is notable.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as residents </a:t>
            </a:r>
            <a:r>
              <a:rPr i="1" lang="en-US" sz="1100">
                <a:solidFill>
                  <a:srgbClr val="000000"/>
                </a:solidFill>
                <a:latin typeface="Arial"/>
                <a:ea typeface="Arial"/>
                <a:cs typeface="Arial"/>
                <a:sym typeface="Arial"/>
              </a:rPr>
              <a:t>get older </a:t>
            </a:r>
            <a:r>
              <a:rPr lang="en-US" sz="1100">
                <a:solidFill>
                  <a:srgbClr val="000000"/>
                </a:solidFill>
                <a:latin typeface="Arial"/>
                <a:ea typeface="Arial"/>
                <a:cs typeface="Arial"/>
                <a:sym typeface="Arial"/>
              </a:rPr>
              <a:t>their feelings of political efficacy also </a:t>
            </a:r>
            <a:r>
              <a:rPr i="1" lang="en-US" sz="1100">
                <a:solidFill>
                  <a:srgbClr val="000000"/>
                </a:solidFill>
                <a:latin typeface="Arial"/>
                <a:ea typeface="Arial"/>
                <a:cs typeface="Arial"/>
                <a:sym typeface="Arial"/>
              </a:rPr>
              <a:t>increase</a:t>
            </a:r>
            <a:r>
              <a:rPr lang="en-US" sz="1100">
                <a:solidFill>
                  <a:srgbClr val="000000"/>
                </a:solidFill>
                <a:latin typeface="Arial"/>
                <a:ea typeface="Arial"/>
                <a:cs typeface="Arial"/>
                <a:sym typeface="Arial"/>
              </a:rPr>
              <a:t>. In other words, as residents’ get older, they feel </a:t>
            </a:r>
            <a:r>
              <a:rPr i="1" lang="en-US" sz="1100">
                <a:solidFill>
                  <a:srgbClr val="000000"/>
                </a:solidFill>
                <a:latin typeface="Arial"/>
                <a:ea typeface="Arial"/>
                <a:cs typeface="Arial"/>
                <a:sym typeface="Arial"/>
              </a:rPr>
              <a:t>more so </a:t>
            </a:r>
            <a:r>
              <a:rPr lang="en-US" sz="1100">
                <a:solidFill>
                  <a:srgbClr val="000000"/>
                </a:solidFill>
                <a:latin typeface="Arial"/>
                <a:ea typeface="Arial"/>
                <a:cs typeface="Arial"/>
                <a:sym typeface="Arial"/>
              </a:rPr>
              <a:t>that they have a say in what government does, that public officials care what residents think, and that they are well-informed about politics and government.</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Average scores based on a 7-point scale where 1=very strongly disagree and 7=very strongly agree.</a:t>
            </a:r>
            <a:endParaRPr>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1433" name="Google Shape;1433;p14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14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2" name="Google Shape;1442;p14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Political Efficacy</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t>
            </a:r>
            <a:r>
              <a:rPr i="1" lang="en-US" sz="1100">
                <a:solidFill>
                  <a:srgbClr val="000000"/>
                </a:solidFill>
                <a:latin typeface="Arial"/>
                <a:ea typeface="Arial"/>
                <a:cs typeface="Arial"/>
                <a:sym typeface="Arial"/>
              </a:rPr>
              <a:t>Is where Nova Scotians live related to feeling their voices are heard by politicians; that is, their political capital or political efficacy?</a:t>
            </a:r>
            <a:r>
              <a:rPr lang="en-US" sz="1100">
                <a:solidFill>
                  <a:srgbClr val="000000"/>
                </a:solidFill>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where Nova Scotians live in the province is not significantly related to their feelings of political efficacy. By and large, their feelings are quite similar concerning government’s responsiveness to its citizens regardless of where they live.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Cape Breton Regional Municipality feel slightly more strongly that public officials do not care about what people like them think and that they do not have any say about what government does.</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Average scores based on a 7-point scale where 1=very strongly disagree and 7=very strongly agree.</a:t>
            </a:r>
            <a:endParaRPr/>
          </a:p>
        </p:txBody>
      </p:sp>
      <p:sp>
        <p:nvSpPr>
          <p:cNvPr id="1443" name="Google Shape;1443;p14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14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9" name="Google Shape;1449;p14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Feelings of Trust – </a:t>
            </a:r>
            <a:r>
              <a:rPr b="1" i="1" lang="en-US" sz="1300">
                <a:solidFill>
                  <a:srgbClr val="005A73"/>
                </a:solidFill>
                <a:latin typeface="Arial"/>
                <a:ea typeface="Arial"/>
                <a:cs typeface="Arial"/>
                <a:sym typeface="Arial"/>
              </a:rPr>
              <a:t>Political Efficacy</a:t>
            </a:r>
            <a:endParaRPr i="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t>
            </a:r>
            <a:r>
              <a:rPr i="1" lang="en-US" sz="1100">
                <a:solidFill>
                  <a:srgbClr val="000000"/>
                </a:solidFill>
                <a:latin typeface="Arial"/>
                <a:ea typeface="Arial"/>
                <a:cs typeface="Arial"/>
                <a:sym typeface="Arial"/>
              </a:rPr>
              <a:t>Are Nova Scotians’ living arrangements related to feeling their voices are heard by politicians; that is, their political capital or political efficacy?</a:t>
            </a:r>
            <a:r>
              <a:rPr lang="en-US" sz="1100">
                <a:solidFill>
                  <a:srgbClr val="000000"/>
                </a:solidFill>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parents feel </a:t>
            </a:r>
            <a:r>
              <a:rPr i="1" lang="en-US" sz="1100">
                <a:latin typeface="Arial"/>
                <a:ea typeface="Arial"/>
                <a:cs typeface="Arial"/>
                <a:sym typeface="Arial"/>
              </a:rPr>
              <a:t>more strongly </a:t>
            </a:r>
            <a:r>
              <a:rPr lang="en-US" sz="1100">
                <a:latin typeface="Arial"/>
                <a:ea typeface="Arial"/>
                <a:cs typeface="Arial"/>
                <a:sym typeface="Arial"/>
              </a:rPr>
              <a:t>than couples, whether or not they have children, that they do not have a say about what government does, and yet, they do </a:t>
            </a:r>
            <a:r>
              <a:rPr i="1" lang="en-US" sz="1100">
                <a:latin typeface="Arial"/>
                <a:ea typeface="Arial"/>
                <a:cs typeface="Arial"/>
                <a:sym typeface="Arial"/>
              </a:rPr>
              <a:t>not</a:t>
            </a:r>
            <a:r>
              <a:rPr lang="en-US" sz="1100">
                <a:latin typeface="Arial"/>
                <a:ea typeface="Arial"/>
                <a:cs typeface="Arial"/>
                <a:sym typeface="Arial"/>
              </a:rPr>
              <a:t> feel as strongly as couples that public officials do not care much what they think.</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Couples without children or those with no children still living at home believe </a:t>
            </a:r>
            <a:r>
              <a:rPr i="1" lang="en-US" sz="1100">
                <a:latin typeface="Arial"/>
                <a:ea typeface="Arial"/>
                <a:cs typeface="Arial"/>
                <a:sym typeface="Arial"/>
              </a:rPr>
              <a:t>more strongly</a:t>
            </a:r>
            <a:r>
              <a:rPr lang="en-US" sz="1100">
                <a:latin typeface="Arial"/>
                <a:ea typeface="Arial"/>
                <a:cs typeface="Arial"/>
                <a:sym typeface="Arial"/>
              </a:rPr>
              <a:t> that they are as well-informed about politics and government as most people.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Average scores based on a 7-point scale where 1=very strongly disagree and 7=very strongly agree.</a:t>
            </a:r>
            <a:endParaRPr/>
          </a:p>
        </p:txBody>
      </p:sp>
      <p:sp>
        <p:nvSpPr>
          <p:cNvPr id="1450" name="Google Shape;1450;p14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p14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6" name="Google Shape;1456;p14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the frequency with which Nova Scotians’ experience of discrimination due to a number of personal characteristics is examined. Three types of discrimination then become the focus of a more in-depth exploration – discrimination due to one’s gender; due to one’s ethnicity, culture, or skin colour; and due to a disability that one has. The frequency with which Nova Scotians’ experience discrimination is based on their perception of it occurring “never” to “all of the time” (a 7-point scale with higher scores indicating a higher perceived frequency of discrimination).</a:t>
            </a:r>
            <a:endParaRPr/>
          </a:p>
          <a:p>
            <a:pPr indent="0" lvl="0" marL="0" rtl="0" algn="l">
              <a:spcBef>
                <a:spcPts val="0"/>
              </a:spcBef>
              <a:spcAft>
                <a:spcPts val="0"/>
              </a:spcAft>
              <a:buClr>
                <a:schemeClr val="dk1"/>
              </a:buClr>
              <a:buSzPts val="1100"/>
              <a:buFont typeface="Calibri"/>
              <a:buNone/>
            </a:pPr>
            <a:r>
              <a:t/>
            </a:r>
            <a:endParaRPr sz="1100">
              <a:solidFill>
                <a:srgbClr val="FF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Digging deeper, the focus then turns to examining experience of discrimination specifically due their ethnicity, culture, or skin colour for </a:t>
            </a:r>
            <a:r>
              <a:rPr i="1" lang="en-US" sz="1100">
                <a:solidFill>
                  <a:srgbClr val="000000"/>
                </a:solidFill>
                <a:latin typeface="Arial"/>
                <a:ea typeface="Arial"/>
                <a:cs typeface="Arial"/>
                <a:sym typeface="Arial"/>
              </a:rPr>
              <a:t>new residents</a:t>
            </a:r>
            <a:r>
              <a:rPr lang="en-US" sz="1100">
                <a:solidFill>
                  <a:srgbClr val="000000"/>
                </a:solidFill>
                <a:latin typeface="Arial"/>
                <a:ea typeface="Arial"/>
                <a:cs typeface="Arial"/>
                <a:sym typeface="Arial"/>
              </a:rPr>
              <a:t> to a community (i.e., how many years they have lived in their current community) and </a:t>
            </a:r>
            <a:r>
              <a:rPr i="1" lang="en-US" sz="1100">
                <a:solidFill>
                  <a:srgbClr val="000000"/>
                </a:solidFill>
                <a:latin typeface="Arial"/>
                <a:ea typeface="Arial"/>
                <a:cs typeface="Arial"/>
                <a:sym typeface="Arial"/>
              </a:rPr>
              <a:t>new Canadians </a:t>
            </a:r>
            <a:r>
              <a:rPr lang="en-US" sz="1100">
                <a:solidFill>
                  <a:srgbClr val="000000"/>
                </a:solidFill>
                <a:latin typeface="Arial"/>
                <a:ea typeface="Arial"/>
                <a:cs typeface="Arial"/>
                <a:sym typeface="Arial"/>
              </a:rPr>
              <a:t>(i.e., how many years they have lived in the country).</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Finally, Nova Scotians’ experience of discrimination due to their ethnicity, culture, or skin colour is examined in conjunction with their </a:t>
            </a:r>
            <a:r>
              <a:rPr i="1" lang="en-US" sz="1100">
                <a:solidFill>
                  <a:srgbClr val="000000"/>
                </a:solidFill>
                <a:latin typeface="Arial"/>
                <a:ea typeface="Arial"/>
                <a:cs typeface="Arial"/>
                <a:sym typeface="Arial"/>
              </a:rPr>
              <a:t>quality of life </a:t>
            </a:r>
            <a:r>
              <a:rPr lang="en-US" sz="1100">
                <a:solidFill>
                  <a:srgbClr val="000000"/>
                </a:solidFill>
                <a:latin typeface="Arial"/>
                <a:ea typeface="Arial"/>
                <a:cs typeface="Arial"/>
                <a:sym typeface="Arial"/>
              </a:rPr>
              <a:t>(i.e., life satisfaction), their </a:t>
            </a:r>
            <a:r>
              <a:rPr i="1" lang="en-US" sz="1100">
                <a:solidFill>
                  <a:srgbClr val="000000"/>
                </a:solidFill>
                <a:latin typeface="Arial"/>
                <a:ea typeface="Arial"/>
                <a:cs typeface="Arial"/>
                <a:sym typeface="Arial"/>
              </a:rPr>
              <a:t>sense of belonging</a:t>
            </a:r>
            <a:r>
              <a:rPr lang="en-US" sz="1100">
                <a:solidFill>
                  <a:srgbClr val="000000"/>
                </a:solidFill>
                <a:latin typeface="Arial"/>
                <a:ea typeface="Arial"/>
                <a:cs typeface="Arial"/>
                <a:sym typeface="Arial"/>
              </a:rPr>
              <a:t> to their community, and to the level of </a:t>
            </a:r>
            <a:r>
              <a:rPr i="1" lang="en-US" sz="1100">
                <a:solidFill>
                  <a:srgbClr val="000000"/>
                </a:solidFill>
                <a:latin typeface="Arial"/>
                <a:ea typeface="Arial"/>
                <a:cs typeface="Arial"/>
                <a:sym typeface="Arial"/>
              </a:rPr>
              <a:t>trust</a:t>
            </a:r>
            <a:r>
              <a:rPr lang="en-US" sz="1100">
                <a:solidFill>
                  <a:srgbClr val="000000"/>
                </a:solidFill>
                <a:latin typeface="Arial"/>
                <a:ea typeface="Arial"/>
                <a:cs typeface="Arial"/>
                <a:sym typeface="Arial"/>
              </a:rPr>
              <a:t> they have in other people in their community or neighbourhood.</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1457" name="Google Shape;1457;p14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14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75" name="Google Shape;1475;p149:notes"/>
          <p:cNvSpPr txBox="1"/>
          <p:nvPr>
            <p:ph idx="1" type="body"/>
          </p:nvPr>
        </p:nvSpPr>
        <p:spPr>
          <a:xfrm>
            <a:off x="762000"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annual household income related to how often Nova Scotians experience discrimination?</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Experiences of discrimination due to </a:t>
            </a:r>
            <a:r>
              <a:rPr i="1" lang="en-US" sz="1100">
                <a:latin typeface="Arial"/>
                <a:ea typeface="Arial"/>
                <a:cs typeface="Arial"/>
                <a:sym typeface="Arial"/>
              </a:rPr>
              <a:t>ethnicity, culture, or skin colour </a:t>
            </a:r>
            <a:r>
              <a:rPr lang="en-US" sz="1100">
                <a:latin typeface="Arial"/>
                <a:ea typeface="Arial"/>
                <a:cs typeface="Arial"/>
                <a:sym typeface="Arial"/>
              </a:rPr>
              <a:t>occur more frequently for Nova Scotians in the </a:t>
            </a:r>
            <a:r>
              <a:rPr i="1" lang="en-US" sz="1100">
                <a:latin typeface="Arial"/>
                <a:ea typeface="Arial"/>
                <a:cs typeface="Arial"/>
                <a:sym typeface="Arial"/>
              </a:rPr>
              <a:t>lowest</a:t>
            </a:r>
            <a:r>
              <a:rPr lang="en-US" sz="1100">
                <a:latin typeface="Arial"/>
                <a:ea typeface="Arial"/>
                <a:cs typeface="Arial"/>
                <a:sym typeface="Arial"/>
              </a:rPr>
              <a:t> income categories (under $30,000 per year). For residents with annual household incomes of $30,000 or more, the frequency of experiencing discrimination due to their ethnicity, culture, or skin colour is lower and relatively similar for all income groups.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Similarly, experiences of discrimination due to </a:t>
            </a:r>
            <a:r>
              <a:rPr i="1" lang="en-US" sz="1100">
                <a:latin typeface="Arial"/>
                <a:ea typeface="Arial"/>
                <a:cs typeface="Arial"/>
                <a:sym typeface="Arial"/>
              </a:rPr>
              <a:t>gender</a:t>
            </a:r>
            <a:r>
              <a:rPr lang="en-US" sz="1100">
                <a:latin typeface="Arial"/>
                <a:ea typeface="Arial"/>
                <a:cs typeface="Arial"/>
                <a:sym typeface="Arial"/>
              </a:rPr>
              <a:t> also occur more frequently for residents in the </a:t>
            </a:r>
            <a:r>
              <a:rPr i="1" lang="en-US" sz="1100">
                <a:latin typeface="Arial"/>
                <a:ea typeface="Arial"/>
                <a:cs typeface="Arial"/>
                <a:sym typeface="Arial"/>
              </a:rPr>
              <a:t>lowest</a:t>
            </a:r>
            <a:r>
              <a:rPr lang="en-US" sz="1100">
                <a:latin typeface="Arial"/>
                <a:ea typeface="Arial"/>
                <a:cs typeface="Arial"/>
                <a:sym typeface="Arial"/>
              </a:rPr>
              <a:t> income categories </a:t>
            </a:r>
            <a:r>
              <a:rPr lang="en-US" sz="1100">
                <a:solidFill>
                  <a:srgbClr val="000000"/>
                </a:solidFill>
                <a:latin typeface="Arial"/>
                <a:ea typeface="Arial"/>
                <a:cs typeface="Arial"/>
                <a:sym typeface="Arial"/>
              </a:rPr>
              <a:t>(under $30,000 per year)</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The frequency of experiences of discrimination due to a </a:t>
            </a:r>
            <a:r>
              <a:rPr i="1" lang="en-US" sz="1100">
                <a:solidFill>
                  <a:srgbClr val="000000"/>
                </a:solidFill>
                <a:latin typeface="Arial"/>
                <a:ea typeface="Arial"/>
                <a:cs typeface="Arial"/>
                <a:sym typeface="Arial"/>
              </a:rPr>
              <a:t>disability</a:t>
            </a:r>
            <a:r>
              <a:rPr lang="en-US" sz="1100">
                <a:solidFill>
                  <a:srgbClr val="000000"/>
                </a:solidFill>
                <a:latin typeface="Arial"/>
                <a:ea typeface="Arial"/>
                <a:cs typeface="Arial"/>
                <a:sym typeface="Arial"/>
              </a:rPr>
              <a:t> is much higher for the lowest income groups, especially for those residents with annual incomes less than $10,000. Experiences of discrimination due to </a:t>
            </a:r>
            <a:r>
              <a:rPr lang="en-US" sz="1100">
                <a:latin typeface="Arial"/>
                <a:ea typeface="Arial"/>
                <a:cs typeface="Arial"/>
                <a:sym typeface="Arial"/>
              </a:rPr>
              <a:t>a </a:t>
            </a:r>
            <a:r>
              <a:rPr i="1" lang="en-US" sz="1100">
                <a:latin typeface="Arial"/>
                <a:ea typeface="Arial"/>
                <a:cs typeface="Arial"/>
                <a:sym typeface="Arial"/>
              </a:rPr>
              <a:t>disability</a:t>
            </a:r>
            <a:r>
              <a:rPr lang="en-US" sz="1100">
                <a:latin typeface="Arial"/>
                <a:ea typeface="Arial"/>
                <a:cs typeface="Arial"/>
                <a:sym typeface="Arial"/>
              </a:rPr>
              <a:t> decrease slightly for residents with incomes of more than $30,000 per year.</a:t>
            </a:r>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 scores are based on a 7-point scale where 1=never and 7=all of the time.</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p:txBody>
      </p:sp>
      <p:sp>
        <p:nvSpPr>
          <p:cNvPr id="1476" name="Google Shape;1476;p14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15:notes"/>
          <p:cNvSpPr txBox="1"/>
          <p:nvPr>
            <p:ph idx="1" type="body"/>
          </p:nvPr>
        </p:nvSpPr>
        <p:spPr>
          <a:xfrm>
            <a:off x="701675" y="4416425"/>
            <a:ext cx="5757862" cy="46751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single parents</a:t>
            </a:r>
            <a:endParaRPr/>
          </a:p>
          <a:p>
            <a:pPr indent="0" lvl="0" marL="0" rtl="0" algn="l">
              <a:spcBef>
                <a:spcPts val="0"/>
              </a:spcBef>
              <a:spcAft>
                <a:spcPts val="0"/>
              </a:spcAft>
              <a:buClr>
                <a:schemeClr val="dk1"/>
              </a:buClr>
              <a:buSzPts val="1000"/>
              <a:buFont typeface="Calibri"/>
              <a:buNone/>
            </a:pPr>
            <a:r>
              <a:t/>
            </a:r>
            <a:endParaRPr b="1" sz="10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three-quarters of single parents (72.8%) are women.</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four in 10 (42.0%) are never married, about one-quarter (23.3%) are divorced, and one in six (16.6%) are separated.</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Average age of single parents is about 43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(34.1%) have been a resident of the community less than 5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Majority of single parents (97.1%) were born in Canada.</a:t>
            </a:r>
            <a:endParaRPr/>
          </a:p>
          <a:p>
            <a:pPr indent="0" lvl="0" marL="0" rtl="0" algn="l">
              <a:spcBef>
                <a:spcPts val="0"/>
              </a:spcBef>
              <a:spcAft>
                <a:spcPts val="0"/>
              </a:spcAft>
              <a:buClr>
                <a:schemeClr val="dk1"/>
              </a:buClr>
              <a:buSzPts val="1000"/>
              <a:buFont typeface="Calibri"/>
              <a:buNone/>
            </a:pPr>
            <a:r>
              <a:t/>
            </a:r>
            <a:endParaRPr sz="10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Income and Work</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Under half (45.4%) are employed full-time.</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(36.3%) have an annual household income less than $30,000, which is more than twice the percentage than that of the Nova Scotia’s overall population (17.1%).</a:t>
            </a:r>
            <a:endParaRPr/>
          </a:p>
          <a:p>
            <a:pPr indent="0" lvl="0" marL="0" rtl="0" algn="l">
              <a:spcBef>
                <a:spcPts val="0"/>
              </a:spcBef>
              <a:spcAft>
                <a:spcPts val="0"/>
              </a:spcAft>
              <a:buClr>
                <a:schemeClr val="dk1"/>
              </a:buClr>
              <a:buSzPts val="1000"/>
              <a:buFont typeface="Calibri"/>
              <a:buNone/>
            </a:pPr>
            <a:r>
              <a:t/>
            </a:r>
            <a:endParaRPr sz="10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two-thirds of single parents (64.7%) rent their current residence, which is five times higher than the provincial rate (12.9%).</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half (48.2%) spend less than 30% of their monthly income on housing and over one-third (37.9%) spend 30% to 50% of their monthly income on housing. About one in seven single parents (13.9%) spend more than 50% of their monthly income on housing.</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one-third (32.4%) live with a disability (physical or mental) or a chronic illness that limits their activity, a higher percentage than that of the general population (26.0%).</a:t>
            </a:r>
            <a:endParaRPr/>
          </a:p>
        </p:txBody>
      </p:sp>
      <p:sp>
        <p:nvSpPr>
          <p:cNvPr id="209" name="Google Shape;209;p1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15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4" name="Google Shape;1484;p150:notes"/>
          <p:cNvSpPr txBox="1"/>
          <p:nvPr>
            <p:ph idx="1" type="body"/>
          </p:nvPr>
        </p:nvSpPr>
        <p:spPr>
          <a:xfrm>
            <a:off x="712787"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Is age related to how often Nova Scotians experience discrimination?</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As Nova Scotians get older</a:t>
            </a:r>
            <a:r>
              <a:rPr lang="en-US" sz="1100">
                <a:latin typeface="Arial"/>
                <a:ea typeface="Arial"/>
                <a:cs typeface="Arial"/>
                <a:sym typeface="Arial"/>
              </a:rPr>
              <a:t>, residents generally experience discrimination due to </a:t>
            </a:r>
            <a:r>
              <a:rPr i="1" lang="en-US" sz="1100">
                <a:latin typeface="Arial"/>
                <a:ea typeface="Arial"/>
                <a:cs typeface="Arial"/>
                <a:sym typeface="Arial"/>
              </a:rPr>
              <a:t>ethnicity, culture, or skin colour </a:t>
            </a:r>
            <a:r>
              <a:rPr lang="en-US" sz="1100">
                <a:latin typeface="Arial"/>
                <a:ea typeface="Arial"/>
                <a:cs typeface="Arial"/>
                <a:sym typeface="Arial"/>
              </a:rPr>
              <a:t>less often.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Nova Scotians get older, they experience discrimination due to their </a:t>
            </a:r>
            <a:r>
              <a:rPr i="1" lang="en-US" sz="1100">
                <a:latin typeface="Arial"/>
                <a:ea typeface="Arial"/>
                <a:cs typeface="Arial"/>
                <a:sym typeface="Arial"/>
              </a:rPr>
              <a:t>gender </a:t>
            </a:r>
            <a:r>
              <a:rPr lang="en-US" sz="1100">
                <a:latin typeface="Arial"/>
                <a:ea typeface="Arial"/>
                <a:cs typeface="Arial"/>
                <a:sym typeface="Arial"/>
              </a:rPr>
              <a:t>less often. Younger residents under 40 years of age experience discrimination due to their </a:t>
            </a:r>
            <a:r>
              <a:rPr i="1" lang="en-US" sz="1100">
                <a:latin typeface="Arial"/>
                <a:ea typeface="Arial"/>
                <a:cs typeface="Arial"/>
                <a:sym typeface="Arial"/>
              </a:rPr>
              <a:t>gender</a:t>
            </a:r>
            <a:r>
              <a:rPr lang="en-US" sz="1100">
                <a:latin typeface="Arial"/>
                <a:ea typeface="Arial"/>
                <a:cs typeface="Arial"/>
                <a:sym typeface="Arial"/>
              </a:rPr>
              <a:t> much more often than all other age groups.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Similarly, as </a:t>
            </a:r>
            <a:r>
              <a:rPr lang="en-US" sz="1100">
                <a:solidFill>
                  <a:srgbClr val="000000"/>
                </a:solidFill>
                <a:latin typeface="Arial"/>
                <a:ea typeface="Arial"/>
                <a:cs typeface="Arial"/>
                <a:sym typeface="Arial"/>
              </a:rPr>
              <a:t>Nova Scotians get older</a:t>
            </a:r>
            <a:r>
              <a:rPr lang="en-US" sz="1100">
                <a:latin typeface="Arial"/>
                <a:ea typeface="Arial"/>
                <a:cs typeface="Arial"/>
                <a:sym typeface="Arial"/>
              </a:rPr>
              <a:t>, they experience discrimination due to a </a:t>
            </a:r>
            <a:r>
              <a:rPr i="1" lang="en-US" sz="1100">
                <a:latin typeface="Arial"/>
                <a:ea typeface="Arial"/>
                <a:cs typeface="Arial"/>
                <a:sym typeface="Arial"/>
              </a:rPr>
              <a:t>disability</a:t>
            </a:r>
            <a:r>
              <a:rPr lang="en-US" sz="1100">
                <a:latin typeface="Arial"/>
                <a:ea typeface="Arial"/>
                <a:cs typeface="Arial"/>
                <a:sym typeface="Arial"/>
              </a:rPr>
              <a:t> somewhat less often. </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1=never and 7=all of the time.</a:t>
            </a:r>
            <a:endParaRPr/>
          </a:p>
        </p:txBody>
      </p:sp>
      <p:sp>
        <p:nvSpPr>
          <p:cNvPr id="1485" name="Google Shape;1485;p15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15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3" name="Google Shape;1493;p151:notes"/>
          <p:cNvSpPr txBox="1"/>
          <p:nvPr>
            <p:ph idx="1" type="body"/>
          </p:nvPr>
        </p:nvSpPr>
        <p:spPr>
          <a:xfrm>
            <a:off x="703262"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a:t>
            </a:r>
            <a:r>
              <a:rPr i="1" lang="en-US" sz="1100">
                <a:solidFill>
                  <a:srgbClr val="000000"/>
                </a:solidFill>
                <a:latin typeface="Arial"/>
                <a:ea typeface="Arial"/>
                <a:cs typeface="Arial"/>
                <a:sym typeface="Arial"/>
              </a:rPr>
              <a:t>Is the region where Nova Scotians live related to how often they experience discrimination?</a:t>
            </a:r>
            <a:r>
              <a:rPr i="1"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While small variations in how frequently Nova Scotians experience discrimination exist across the different regions of the province, these variations are not significant, with a few exceptions.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Southwest Nova and to a slightly lesser extent in Halifax Regional Municipality experience discrimination due to their </a:t>
            </a:r>
            <a:r>
              <a:rPr i="1" lang="en-US" sz="1100">
                <a:latin typeface="Arial"/>
                <a:ea typeface="Arial"/>
                <a:cs typeface="Arial"/>
                <a:sym typeface="Arial"/>
              </a:rPr>
              <a:t>ethnicity, culture, or skin colour </a:t>
            </a:r>
            <a:r>
              <a:rPr lang="en-US" sz="1100">
                <a:latin typeface="Arial"/>
                <a:ea typeface="Arial"/>
                <a:cs typeface="Arial"/>
                <a:sym typeface="Arial"/>
              </a:rPr>
              <a:t>more so than other regions. In contrast, residents in Strait Area-West Cape Breton experience such discrimination less often.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Halifax Regional Municipality experience discrimination due to their </a:t>
            </a:r>
            <a:r>
              <a:rPr i="1" lang="en-US" sz="1100">
                <a:latin typeface="Arial"/>
                <a:ea typeface="Arial"/>
                <a:cs typeface="Arial"/>
                <a:sym typeface="Arial"/>
              </a:rPr>
              <a:t>gender</a:t>
            </a:r>
            <a:r>
              <a:rPr lang="en-US" sz="1100">
                <a:latin typeface="Arial"/>
                <a:ea typeface="Arial"/>
                <a:cs typeface="Arial"/>
                <a:sym typeface="Arial"/>
              </a:rPr>
              <a:t> notably more often than all other regions. Experiences of discrimination due to </a:t>
            </a:r>
            <a:r>
              <a:rPr i="1" lang="en-US" sz="1100">
                <a:latin typeface="Arial"/>
                <a:ea typeface="Arial"/>
                <a:cs typeface="Arial"/>
                <a:sym typeface="Arial"/>
              </a:rPr>
              <a:t>gender</a:t>
            </a:r>
            <a:r>
              <a:rPr lang="en-US" sz="1100">
                <a:latin typeface="Arial"/>
                <a:ea typeface="Arial"/>
                <a:cs typeface="Arial"/>
                <a:sym typeface="Arial"/>
              </a:rPr>
              <a:t> are also relatively higher in Pictou, in Antigonish-Guysborough, and in Southwest Nova.</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Southwest Nova also experience discrimination due to a </a:t>
            </a:r>
            <a:r>
              <a:rPr i="1" lang="en-US" sz="1100">
                <a:latin typeface="Arial"/>
                <a:ea typeface="Arial"/>
                <a:cs typeface="Arial"/>
                <a:sym typeface="Arial"/>
              </a:rPr>
              <a:t>disability</a:t>
            </a:r>
            <a:r>
              <a:rPr lang="en-US" sz="1100">
                <a:latin typeface="Arial"/>
                <a:ea typeface="Arial"/>
                <a:cs typeface="Arial"/>
                <a:sym typeface="Arial"/>
              </a:rPr>
              <a:t> much more often than other regions. </a:t>
            </a:r>
            <a:r>
              <a:rPr lang="en-US" sz="1100">
                <a:solidFill>
                  <a:srgbClr val="000000"/>
                </a:solidFill>
                <a:latin typeface="Arial"/>
                <a:ea typeface="Arial"/>
                <a:cs typeface="Arial"/>
                <a:sym typeface="Arial"/>
              </a:rPr>
              <a:t>Experiences of discrimination </a:t>
            </a:r>
            <a:r>
              <a:rPr lang="en-US" sz="1100">
                <a:latin typeface="Arial"/>
                <a:ea typeface="Arial"/>
                <a:cs typeface="Arial"/>
                <a:sym typeface="Arial"/>
              </a:rPr>
              <a:t>due to a</a:t>
            </a:r>
            <a:r>
              <a:rPr i="1" lang="en-US" sz="1100">
                <a:latin typeface="Arial"/>
                <a:ea typeface="Arial"/>
                <a:cs typeface="Arial"/>
                <a:sym typeface="Arial"/>
              </a:rPr>
              <a:t> disability </a:t>
            </a:r>
            <a:r>
              <a:rPr lang="en-US" sz="1100">
                <a:latin typeface="Arial"/>
                <a:ea typeface="Arial"/>
                <a:cs typeface="Arial"/>
                <a:sym typeface="Arial"/>
              </a:rPr>
              <a:t>are also relatively higher in Cumberland. </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1=never and 7=all of the time.</a:t>
            </a:r>
            <a:endParaRPr/>
          </a:p>
        </p:txBody>
      </p:sp>
      <p:sp>
        <p:nvSpPr>
          <p:cNvPr id="1494" name="Google Shape;1494;p15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5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0" name="Google Shape;1500;p152:notes"/>
          <p:cNvSpPr txBox="1"/>
          <p:nvPr>
            <p:ph idx="1" type="body"/>
          </p:nvPr>
        </p:nvSpPr>
        <p:spPr>
          <a:xfrm>
            <a:off x="712787"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i="1" lang="en-US" sz="1100">
                <a:latin typeface="Arial"/>
                <a:ea typeface="Arial"/>
                <a:cs typeface="Arial"/>
                <a:sym typeface="Arial"/>
              </a:rPr>
              <a:t>“</a:t>
            </a:r>
            <a:r>
              <a:rPr i="1" lang="en-US" sz="1100">
                <a:solidFill>
                  <a:srgbClr val="000000"/>
                </a:solidFill>
                <a:latin typeface="Arial"/>
                <a:ea typeface="Arial"/>
                <a:cs typeface="Arial"/>
                <a:sym typeface="Arial"/>
              </a:rPr>
              <a:t>Are Nova Scotians’ living arrangements related to how often they experience discrimination?</a:t>
            </a:r>
            <a:r>
              <a:rPr i="1"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Adults sharing accommodation with others experience discrimination of all types more often than all other residents in different types of living arrangements.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Adults sharing accommodation with others experience discrimination due to their </a:t>
            </a:r>
            <a:r>
              <a:rPr i="1" lang="en-US" sz="1100">
                <a:latin typeface="Arial"/>
                <a:ea typeface="Arial"/>
                <a:cs typeface="Arial"/>
                <a:sym typeface="Arial"/>
              </a:rPr>
              <a:t>ethnicity, culture, or skin colour </a:t>
            </a:r>
            <a:r>
              <a:rPr lang="en-US" sz="1100">
                <a:latin typeface="Arial"/>
                <a:ea typeface="Arial"/>
                <a:cs typeface="Arial"/>
                <a:sym typeface="Arial"/>
              </a:rPr>
              <a:t>much more often. In fact, adults who are not living with a partner (i.e., single parents, adults living alone, and those sharing accommodation) experience discrimination more often than others (i.e., couples) in different living circumstances.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Adults sharing accommodation also experience discrimination due to their </a:t>
            </a:r>
            <a:r>
              <a:rPr i="1" lang="en-US" sz="1100">
                <a:latin typeface="Arial"/>
                <a:ea typeface="Arial"/>
                <a:cs typeface="Arial"/>
                <a:sym typeface="Arial"/>
              </a:rPr>
              <a:t>gender</a:t>
            </a:r>
            <a:r>
              <a:rPr lang="en-US" sz="1100">
                <a:latin typeface="Arial"/>
                <a:ea typeface="Arial"/>
                <a:cs typeface="Arial"/>
                <a:sym typeface="Arial"/>
              </a:rPr>
              <a:t> more often than all others in different living arrangements. In contrast, couples, whether with or without children living at home, experience discrimination due to their </a:t>
            </a:r>
            <a:r>
              <a:rPr i="1" lang="en-US" sz="1100">
                <a:latin typeface="Arial"/>
                <a:ea typeface="Arial"/>
                <a:cs typeface="Arial"/>
                <a:sym typeface="Arial"/>
              </a:rPr>
              <a:t>gender</a:t>
            </a:r>
            <a:r>
              <a:rPr lang="en-US" sz="1100">
                <a:latin typeface="Arial"/>
                <a:ea typeface="Arial"/>
                <a:cs typeface="Arial"/>
                <a:sym typeface="Arial"/>
              </a:rPr>
              <a:t> much less often.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Adults sharing accommodation, adults living alone, and single parents experience discrimination due to a </a:t>
            </a:r>
            <a:r>
              <a:rPr i="1" lang="en-US" sz="1100">
                <a:latin typeface="Arial"/>
                <a:ea typeface="Arial"/>
                <a:cs typeface="Arial"/>
                <a:sym typeface="Arial"/>
              </a:rPr>
              <a:t>disability</a:t>
            </a:r>
            <a:r>
              <a:rPr lang="en-US" sz="1100">
                <a:latin typeface="Arial"/>
                <a:ea typeface="Arial"/>
                <a:cs typeface="Arial"/>
                <a:sym typeface="Arial"/>
              </a:rPr>
              <a:t> much more often than residents who are living with partners.</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1=never and 7=all of the time.</a:t>
            </a:r>
            <a:endParaRPr/>
          </a:p>
        </p:txBody>
      </p:sp>
      <p:sp>
        <p:nvSpPr>
          <p:cNvPr id="1501" name="Google Shape;1501;p15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p15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7" name="Google Shape;1507;p153:notes"/>
          <p:cNvSpPr txBox="1"/>
          <p:nvPr>
            <p:ph idx="1" type="body"/>
          </p:nvPr>
        </p:nvSpPr>
        <p:spPr>
          <a:xfrm>
            <a:off x="703262"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how long Nova Scotians have lived in their current community related to their experience of discrimination due to their ethnicity, culture, or skin colour?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the longer people live in a community, the </a:t>
            </a:r>
            <a:r>
              <a:rPr i="1" lang="en-US" sz="1100">
                <a:latin typeface="Arial"/>
                <a:ea typeface="Arial"/>
                <a:cs typeface="Arial"/>
                <a:sym typeface="Arial"/>
              </a:rPr>
              <a:t>less often </a:t>
            </a:r>
            <a:r>
              <a:rPr lang="en-US" sz="1100">
                <a:latin typeface="Arial"/>
                <a:ea typeface="Arial"/>
                <a:cs typeface="Arial"/>
                <a:sym typeface="Arial"/>
              </a:rPr>
              <a:t>they experience discrimination due to their </a:t>
            </a:r>
            <a:r>
              <a:rPr i="1" lang="en-US" sz="1100">
                <a:latin typeface="Arial"/>
                <a:ea typeface="Arial"/>
                <a:cs typeface="Arial"/>
                <a:sym typeface="Arial"/>
              </a:rPr>
              <a:t>ethnicity, culture, or skin colour</a:t>
            </a:r>
            <a:r>
              <a:rPr lang="en-US" sz="1100">
                <a:latin typeface="Arial"/>
                <a:ea typeface="Arial"/>
                <a:cs typeface="Arial"/>
                <a:sym typeface="Arial"/>
              </a:rPr>
              <a:t>, especially after the first two years of residency.</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Percentages based on whether or not residents had experienced discrimination at any time.</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1508" name="Google Shape;1508;p15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15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4" name="Google Shape;1514;p154:notes"/>
          <p:cNvSpPr txBox="1"/>
          <p:nvPr>
            <p:ph idx="1" type="body"/>
          </p:nvPr>
        </p:nvSpPr>
        <p:spPr>
          <a:xfrm>
            <a:off x="703262" y="4416425"/>
            <a:ext cx="5257800" cy="43576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Experience of Discrimination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Is how long people have lived in Canada related to their experience of discrimination due to their ethnicity, culture, or skin colour</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experience of discrimination due to </a:t>
            </a:r>
            <a:r>
              <a:rPr i="1" lang="en-US" sz="1100">
                <a:latin typeface="Arial"/>
                <a:ea typeface="Arial"/>
                <a:cs typeface="Arial"/>
                <a:sym typeface="Arial"/>
              </a:rPr>
              <a:t>ethnicity, culture, or skin colour</a:t>
            </a:r>
            <a:r>
              <a:rPr lang="en-US" sz="1100">
                <a:latin typeface="Arial"/>
                <a:ea typeface="Arial"/>
                <a:cs typeface="Arial"/>
                <a:sym typeface="Arial"/>
              </a:rPr>
              <a:t> occurs most often in the period from 11 to 20 years of residency in Canada, and not within the first 10 years living in the country.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After their first 20 years of living in Canada, people experience discrimination </a:t>
            </a:r>
            <a:r>
              <a:rPr i="1" lang="en-US" sz="1100">
                <a:solidFill>
                  <a:srgbClr val="000000"/>
                </a:solidFill>
                <a:latin typeface="Arial"/>
                <a:ea typeface="Arial"/>
                <a:cs typeface="Arial"/>
                <a:sym typeface="Arial"/>
              </a:rPr>
              <a:t>less often </a:t>
            </a:r>
            <a:r>
              <a:rPr lang="en-US" sz="1100">
                <a:solidFill>
                  <a:srgbClr val="000000"/>
                </a:solidFill>
                <a:latin typeface="Arial"/>
                <a:ea typeface="Arial"/>
                <a:cs typeface="Arial"/>
                <a:sym typeface="Arial"/>
              </a:rPr>
              <a:t>the longer they live in the country</a:t>
            </a:r>
            <a:r>
              <a:rPr i="1" lang="en-U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a:t>
            </a:r>
            <a:r>
              <a:rPr lang="en-US" sz="1000">
                <a:solidFill>
                  <a:srgbClr val="000000"/>
                </a:solidFill>
                <a:latin typeface="Arial"/>
                <a:ea typeface="Arial"/>
                <a:cs typeface="Arial"/>
                <a:sym typeface="Arial"/>
              </a:rPr>
              <a:t>: Percentages based on whether or not residents had experienced discrimination at any time.</a:t>
            </a:r>
            <a:endParaRPr/>
          </a:p>
        </p:txBody>
      </p:sp>
      <p:sp>
        <p:nvSpPr>
          <p:cNvPr id="1515" name="Google Shape;1515;p15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15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1" name="Google Shape;1521;p155:notes"/>
          <p:cNvSpPr txBox="1"/>
          <p:nvPr>
            <p:ph idx="1" type="body"/>
          </p:nvPr>
        </p:nvSpPr>
        <p:spPr>
          <a:xfrm>
            <a:off x="701675" y="4416425"/>
            <a:ext cx="5729287" cy="46751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a:t>
            </a:r>
            <a:endParaRPr/>
          </a:p>
          <a:p>
            <a:pPr indent="0" lvl="0" marL="0" rtl="0" algn="l">
              <a:spcBef>
                <a:spcPts val="1000"/>
              </a:spcBef>
              <a:spcAft>
                <a:spcPts val="0"/>
              </a:spcAft>
              <a:buClr>
                <a:srgbClr val="000000"/>
              </a:buClr>
              <a:buSzPts val="1100"/>
              <a:buFont typeface="Arial"/>
              <a:buNone/>
            </a:pPr>
            <a:r>
              <a:rPr lang="en-US" sz="1100">
                <a:solidFill>
                  <a:srgbClr val="000000"/>
                </a:solidFill>
                <a:latin typeface="Arial"/>
                <a:ea typeface="Arial"/>
                <a:cs typeface="Arial"/>
                <a:sym typeface="Arial"/>
              </a:rPr>
              <a:t>Living in poverty or being economically insecure means that people may have difficulty meeting their basic subsistence needs, including food, shelter, and clothing. Without these essentials, access to other important areas of life such as transportation, leisure, and many social activities can be severely curtailed. In this section, several indicators reflective of the risk to living in poverty are examined that concern financial security, housing security, and food security. These indicators describe whether or not in the past year Nova Scotians had experiences that suggest they were at greater risk of economic insecurity. Specifically:</a:t>
            </a:r>
            <a:endParaRPr/>
          </a:p>
          <a:p>
            <a:pPr indent="0" lvl="0" marL="0" rtl="0" algn="l">
              <a:spcBef>
                <a:spcPts val="800"/>
              </a:spcBef>
              <a:spcAft>
                <a:spcPts val="0"/>
              </a:spcAft>
              <a:buClr>
                <a:srgbClr val="005A73"/>
              </a:buClr>
              <a:buSzPts val="1100"/>
              <a:buFont typeface="Arial"/>
              <a:buNone/>
            </a:pPr>
            <a:r>
              <a:rPr i="1" lang="en-US" sz="1100">
                <a:solidFill>
                  <a:srgbClr val="005A73"/>
                </a:solidFill>
                <a:latin typeface="Arial"/>
                <a:ea typeface="Arial"/>
                <a:cs typeface="Arial"/>
                <a:sym typeface="Arial"/>
              </a:rPr>
              <a:t>Financial security </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could not pay their bills (e.g., water, power, phone, credit card) on time at least once in the past year</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did not have enough money to buy the things they needed at least once in the past year</a:t>
            </a:r>
            <a:endParaRPr/>
          </a:p>
          <a:p>
            <a:pPr indent="0" lvl="0" marL="0" rtl="0" algn="l">
              <a:spcBef>
                <a:spcPts val="50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 security</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could not pay their mortgage or rent on time at least once in the past year</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were spending more than 50% of their monthly income on housing</a:t>
            </a:r>
            <a:endParaRPr/>
          </a:p>
          <a:p>
            <a:pPr indent="0" lvl="0" marL="0" rtl="0" algn="l">
              <a:spcBef>
                <a:spcPts val="500"/>
              </a:spcBef>
              <a:spcAft>
                <a:spcPts val="0"/>
              </a:spcAft>
              <a:buClr>
                <a:srgbClr val="005A73"/>
              </a:buClr>
              <a:buSzPts val="1100"/>
              <a:buFont typeface="Arial"/>
              <a:buNone/>
            </a:pPr>
            <a:r>
              <a:rPr i="1" lang="en-US" sz="1100">
                <a:solidFill>
                  <a:srgbClr val="005A73"/>
                </a:solidFill>
                <a:latin typeface="Arial"/>
                <a:ea typeface="Arial"/>
                <a:cs typeface="Arial"/>
                <a:sym typeface="Arial"/>
              </a:rPr>
              <a:t>Food security</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could not afford to purchase nutritious foods (i.e., fresh vegetables, whole foods) at least once in the past year</a:t>
            </a:r>
            <a:endParaRPr/>
          </a:p>
          <a:p>
            <a:pPr indent="-69850" lvl="0" marL="0" rtl="0" algn="l">
              <a:spcBef>
                <a:spcPts val="0"/>
              </a:spcBef>
              <a:spcAft>
                <a:spcPts val="0"/>
              </a:spcAft>
              <a:buClr>
                <a:srgbClr val="000000"/>
              </a:buClr>
              <a:buSzPts val="1100"/>
              <a:buFont typeface="Arial"/>
              <a:buAutoNum type="arabicPeriod"/>
            </a:pPr>
            <a:r>
              <a:rPr lang="en-US" sz="1100">
                <a:solidFill>
                  <a:srgbClr val="000000"/>
                </a:solidFill>
                <a:latin typeface="Arial"/>
                <a:ea typeface="Arial"/>
                <a:cs typeface="Arial"/>
                <a:sym typeface="Arial"/>
              </a:rPr>
              <a:t>If people ate less because there was not enough food or not enough money for food at least </a:t>
            </a:r>
            <a:r>
              <a:rPr lang="en-US" sz="1100">
                <a:latin typeface="Arial"/>
                <a:ea typeface="Arial"/>
                <a:cs typeface="Arial"/>
                <a:sym typeface="Arial"/>
              </a:rPr>
              <a:t>once</a:t>
            </a:r>
            <a:r>
              <a:rPr lang="en-US" sz="1100">
                <a:solidFill>
                  <a:srgbClr val="000000"/>
                </a:solidFill>
                <a:latin typeface="Arial"/>
                <a:ea typeface="Arial"/>
                <a:cs typeface="Arial"/>
                <a:sym typeface="Arial"/>
              </a:rPr>
              <a:t> in the past year</a:t>
            </a:r>
            <a:endParaRPr/>
          </a:p>
          <a:p>
            <a:pPr indent="0" lvl="0" marL="0" rtl="0" algn="l">
              <a:spcBef>
                <a:spcPts val="800"/>
              </a:spcBef>
              <a:spcAft>
                <a:spcPts val="0"/>
              </a:spcAft>
              <a:buClr>
                <a:srgbClr val="000000"/>
              </a:buClr>
              <a:buSzPts val="1100"/>
              <a:buFont typeface="Arial"/>
              <a:buNone/>
            </a:pPr>
            <a:r>
              <a:rPr lang="en-US" sz="1100">
                <a:solidFill>
                  <a:srgbClr val="000000"/>
                </a:solidFill>
                <a:latin typeface="Arial"/>
                <a:ea typeface="Arial"/>
                <a:cs typeface="Arial"/>
                <a:sym typeface="Arial"/>
              </a:rPr>
              <a:t>Who is most at risk of economic insecurity and how are these indicators related to people’s quality of life?</a:t>
            </a:r>
            <a:endParaRPr/>
          </a:p>
        </p:txBody>
      </p:sp>
      <p:sp>
        <p:nvSpPr>
          <p:cNvPr id="1522" name="Google Shape;1522;p15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5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0" name="Google Shape;1540;p156:notes"/>
          <p:cNvSpPr txBox="1"/>
          <p:nvPr>
            <p:ph idx="1" type="body"/>
          </p:nvPr>
        </p:nvSpPr>
        <p:spPr>
          <a:xfrm>
            <a:off x="701675" y="4416425"/>
            <a:ext cx="5802312"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are Nova Scotians facing different types of economic insecurity?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Nova Scotians faced economic insecurity to varying degrees in the past year. For example: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Concerning </a:t>
            </a:r>
            <a:r>
              <a:rPr i="1" lang="en-US" sz="1100">
                <a:latin typeface="Arial"/>
                <a:ea typeface="Arial"/>
                <a:cs typeface="Arial"/>
                <a:sym typeface="Arial"/>
              </a:rPr>
              <a:t>financial</a:t>
            </a:r>
            <a:r>
              <a:rPr lang="en-US" sz="1100">
                <a:latin typeface="Arial"/>
                <a:ea typeface="Arial"/>
                <a:cs typeface="Arial"/>
                <a:sym typeface="Arial"/>
              </a:rPr>
              <a:t> security, about one-quarter of residents were unable to pay their bills on time</a:t>
            </a:r>
            <a:r>
              <a:rPr lang="en-US" sz="1100">
                <a:solidFill>
                  <a:srgbClr val="000000"/>
                </a:solidFill>
                <a:latin typeface="Arial"/>
                <a:ea typeface="Arial"/>
                <a:cs typeface="Arial"/>
                <a:sym typeface="Arial"/>
              </a:rPr>
              <a:t> (26.6%) or </a:t>
            </a:r>
            <a:r>
              <a:rPr lang="en-US" sz="1100">
                <a:latin typeface="Arial"/>
                <a:ea typeface="Arial"/>
                <a:cs typeface="Arial"/>
                <a:sym typeface="Arial"/>
              </a:rPr>
              <a:t>were unable to buy things they </a:t>
            </a:r>
            <a:r>
              <a:rPr i="1" lang="en-US" sz="1100">
                <a:latin typeface="Arial"/>
                <a:ea typeface="Arial"/>
                <a:cs typeface="Arial"/>
                <a:sym typeface="Arial"/>
              </a:rPr>
              <a:t>needed</a:t>
            </a:r>
            <a:r>
              <a:rPr lang="en-US" sz="1100">
                <a:solidFill>
                  <a:srgbClr val="000000"/>
                </a:solidFill>
                <a:latin typeface="Arial"/>
                <a:ea typeface="Arial"/>
                <a:cs typeface="Arial"/>
                <a:sym typeface="Arial"/>
              </a:rPr>
              <a:t> (26.1%) at least once in the past year.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With respect to </a:t>
            </a:r>
            <a:r>
              <a:rPr i="1" lang="en-US" sz="1100">
                <a:solidFill>
                  <a:srgbClr val="000000"/>
                </a:solidFill>
                <a:latin typeface="Arial"/>
                <a:ea typeface="Arial"/>
                <a:cs typeface="Arial"/>
                <a:sym typeface="Arial"/>
              </a:rPr>
              <a:t>housing</a:t>
            </a:r>
            <a:r>
              <a:rPr lang="en-US" sz="1100">
                <a:solidFill>
                  <a:srgbClr val="000000"/>
                </a:solidFill>
                <a:latin typeface="Arial"/>
                <a:ea typeface="Arial"/>
                <a:cs typeface="Arial"/>
                <a:sym typeface="Arial"/>
              </a:rPr>
              <a:t> security, almost one in ten residents (9.1%) could not pay their mortgage or rent on time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With respect to </a:t>
            </a:r>
            <a:r>
              <a:rPr i="1" lang="en-US" sz="1100">
                <a:latin typeface="Arial"/>
                <a:ea typeface="Arial"/>
                <a:cs typeface="Arial"/>
                <a:sym typeface="Arial"/>
              </a:rPr>
              <a:t>food</a:t>
            </a:r>
            <a:r>
              <a:rPr lang="en-US" sz="1100">
                <a:latin typeface="Arial"/>
                <a:ea typeface="Arial"/>
                <a:cs typeface="Arial"/>
                <a:sym typeface="Arial"/>
              </a:rPr>
              <a:t> security, at least once in the past year almost one-quarter of residents (24.3%) were unable to purchase nutritious foods and almost one in five (18.4%) ate less because they did not have enough food or the money to buy food. Relatedly, one in 20 residents (5.2%)</a:t>
            </a:r>
            <a:r>
              <a:rPr lang="en-US" sz="1100">
                <a:solidFill>
                  <a:srgbClr val="000000"/>
                </a:solidFill>
                <a:latin typeface="Arial"/>
                <a:ea typeface="Arial"/>
                <a:cs typeface="Arial"/>
                <a:sym typeface="Arial"/>
              </a:rPr>
              <a:t> used a local food bank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over one in ten residents (11.1%) could not pay for transportation to get where they needed to go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While perhaps less critical to overall financial security, almost half of residents (48.0%) could not buy things they </a:t>
            </a:r>
            <a:r>
              <a:rPr i="1" lang="en-US" sz="1100">
                <a:solidFill>
                  <a:srgbClr val="000000"/>
                </a:solidFill>
                <a:latin typeface="Arial"/>
                <a:ea typeface="Arial"/>
                <a:cs typeface="Arial"/>
                <a:sym typeface="Arial"/>
              </a:rPr>
              <a:t>wanted </a:t>
            </a:r>
            <a:r>
              <a:rPr lang="en-US" sz="1100">
                <a:solidFill>
                  <a:srgbClr val="000000"/>
                </a:solidFill>
                <a:latin typeface="Arial"/>
                <a:ea typeface="Arial"/>
                <a:cs typeface="Arial"/>
                <a:sym typeface="Arial"/>
              </a:rPr>
              <a:t>at least once in the past year, which still diminishes their quality of life.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541" name="Google Shape;1541;p15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5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47" name="Google Shape;1547;p15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Financial insecurity</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having the most difficulty paying their bills on time?</a:t>
            </a:r>
            <a:r>
              <a:rPr lang="en-US" sz="1100">
                <a:latin typeface="Arial"/>
                <a:ea typeface="Arial"/>
                <a:cs typeface="Arial"/>
                <a:sym typeface="Arial"/>
              </a:rPr>
              <a:t>”</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 </a:t>
            </a:r>
            <a:r>
              <a:rPr i="1" lang="en-US" sz="1100">
                <a:latin typeface="Arial"/>
                <a:ea typeface="Arial"/>
                <a:cs typeface="Arial"/>
                <a:sym typeface="Arial"/>
              </a:rPr>
              <a:t>increases</a:t>
            </a:r>
            <a:r>
              <a:rPr lang="en-US" sz="1100">
                <a:latin typeface="Arial"/>
                <a:ea typeface="Arial"/>
                <a:cs typeface="Arial"/>
                <a:sym typeface="Arial"/>
              </a:rPr>
              <a:t>, financial insecurity </a:t>
            </a:r>
            <a:r>
              <a:rPr i="1" lang="en-US" sz="1100">
                <a:latin typeface="Arial"/>
                <a:ea typeface="Arial"/>
                <a:cs typeface="Arial"/>
                <a:sym typeface="Arial"/>
              </a:rPr>
              <a:t>decreases</a:t>
            </a:r>
            <a:r>
              <a:rPr lang="en-US" sz="1100">
                <a:latin typeface="Arial"/>
                <a:ea typeface="Arial"/>
                <a:cs typeface="Arial"/>
                <a:sym typeface="Arial"/>
              </a:rPr>
              <a:t>. People living on lower annual incomes in Nova Scotia (under $30,000 per year) are especially more likely to experience difficulty in paying their bills on time. Between 43% and 54% of residents with annual incomes under $30,000 could not pay their bills on time at least once in the past year.</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get </a:t>
            </a:r>
            <a:r>
              <a:rPr i="1" lang="en-US" sz="1100">
                <a:latin typeface="Arial"/>
                <a:ea typeface="Arial"/>
                <a:cs typeface="Arial"/>
                <a:sym typeface="Arial"/>
              </a:rPr>
              <a:t>older</a:t>
            </a:r>
            <a:r>
              <a:rPr lang="en-US" sz="1100">
                <a:latin typeface="Arial"/>
                <a:ea typeface="Arial"/>
                <a:cs typeface="Arial"/>
                <a:sym typeface="Arial"/>
              </a:rPr>
              <a:t>, financial insecurity </a:t>
            </a:r>
            <a:r>
              <a:rPr i="1" lang="en-US" sz="1100">
                <a:latin typeface="Arial"/>
                <a:ea typeface="Arial"/>
                <a:cs typeface="Arial"/>
                <a:sym typeface="Arial"/>
              </a:rPr>
              <a:t>decreases.</a:t>
            </a:r>
            <a:r>
              <a:rPr lang="en-US" sz="1100">
                <a:latin typeface="Arial"/>
                <a:ea typeface="Arial"/>
                <a:cs typeface="Arial"/>
                <a:sym typeface="Arial"/>
              </a:rPr>
              <a:t> Well over one-third of residents under 49 years of age (35.6% to 41.1%) report that they could not pay their bills on time at least once in the past year compared to under one in ten residents 65 years of age and older (9.0% and 4.6%).</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Cumberland experience the highest level of financial insecurity with over one-third (33.7%) reporting they could not pay bills on time at least once in the past year. Almost as many residents in Southwest Nova (31.9%) are also more financially insecure in this regard. In contrast, residents living in Antigonish-Guysborough (20.3%) and residents living in Strait Area-West Cape Breton (21.8%) are the least likely to report that they could not pay bills on time, although about one in five still had this experience in the past year.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than half (56.9%) of single parents could not pay their bills on time at least once in the past year. In contrast,</a:t>
            </a:r>
            <a:r>
              <a:rPr lang="en-US" sz="1100">
                <a:solidFill>
                  <a:srgbClr val="000000"/>
                </a:solidFill>
                <a:latin typeface="Arial"/>
                <a:ea typeface="Arial"/>
                <a:cs typeface="Arial"/>
                <a:sym typeface="Arial"/>
              </a:rPr>
              <a:t> only about one in ten </a:t>
            </a:r>
            <a:r>
              <a:rPr lang="en-US" sz="1100">
                <a:latin typeface="Arial"/>
                <a:ea typeface="Arial"/>
                <a:cs typeface="Arial"/>
                <a:sym typeface="Arial"/>
              </a:rPr>
              <a:t>couples with no children living at home</a:t>
            </a:r>
            <a:r>
              <a:rPr lang="en-US" sz="1100">
                <a:solidFill>
                  <a:srgbClr val="000000"/>
                </a:solidFill>
                <a:latin typeface="Arial"/>
                <a:ea typeface="Arial"/>
                <a:cs typeface="Arial"/>
                <a:sym typeface="Arial"/>
              </a:rPr>
              <a:t> (12.0%)</a:t>
            </a:r>
            <a:r>
              <a:rPr lang="en-US" sz="1100">
                <a:latin typeface="Arial"/>
                <a:ea typeface="Arial"/>
                <a:cs typeface="Arial"/>
                <a:sym typeface="Arial"/>
              </a:rPr>
              <a:t> reported the same experience of financial insecurity.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548" name="Google Shape;1548;p15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15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5" name="Google Shape;1565;p158: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157: Income.</a:t>
            </a:r>
            <a:endParaRPr sz="1100">
              <a:latin typeface="Arial"/>
              <a:ea typeface="Arial"/>
              <a:cs typeface="Arial"/>
              <a:sym typeface="Arial"/>
            </a:endParaRPr>
          </a:p>
        </p:txBody>
      </p:sp>
      <p:sp>
        <p:nvSpPr>
          <p:cNvPr id="1566" name="Google Shape;1566;p15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p15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5" name="Google Shape;1575;p15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157: Age.</a:t>
            </a:r>
            <a:endParaRPr sz="1100">
              <a:latin typeface="Arial"/>
              <a:ea typeface="Arial"/>
              <a:cs typeface="Arial"/>
              <a:sym typeface="Arial"/>
            </a:endParaRPr>
          </a:p>
        </p:txBody>
      </p:sp>
      <p:sp>
        <p:nvSpPr>
          <p:cNvPr id="1576" name="Google Shape;1576;p15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p1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Single parents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single parents and the general population compare on satisfaction with aspects of quality of life?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parents are </a:t>
            </a:r>
            <a:r>
              <a:rPr i="1" lang="en-US" sz="1100">
                <a:latin typeface="Arial"/>
                <a:ea typeface="Arial"/>
                <a:cs typeface="Arial"/>
                <a:sym typeface="Arial"/>
              </a:rPr>
              <a:t>less satisfied </a:t>
            </a:r>
            <a:r>
              <a:rPr lang="en-US" sz="1100">
                <a:latin typeface="Arial"/>
                <a:ea typeface="Arial"/>
                <a:cs typeface="Arial"/>
                <a:sym typeface="Arial"/>
              </a:rPr>
              <a:t>with </a:t>
            </a:r>
            <a:r>
              <a:rPr i="1" lang="en-US" sz="1100">
                <a:latin typeface="Arial"/>
                <a:ea typeface="Arial"/>
                <a:cs typeface="Arial"/>
                <a:sym typeface="Arial"/>
              </a:rPr>
              <a:t>all</a:t>
            </a:r>
            <a:r>
              <a:rPr lang="en-US" sz="1100">
                <a:latin typeface="Arial"/>
                <a:ea typeface="Arial"/>
                <a:cs typeface="Arial"/>
                <a:sym typeface="Arial"/>
              </a:rPr>
              <a:t> aspects of quality of life compared to the general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particular, single parents are </a:t>
            </a:r>
            <a:r>
              <a:rPr i="1" lang="en-US" sz="1100">
                <a:latin typeface="Arial"/>
                <a:ea typeface="Arial"/>
                <a:cs typeface="Arial"/>
                <a:sym typeface="Arial"/>
              </a:rPr>
              <a:t>significantly less satisfied </a:t>
            </a:r>
            <a:r>
              <a:rPr lang="en-US" sz="1100">
                <a:latin typeface="Arial"/>
                <a:ea typeface="Arial"/>
                <a:cs typeface="Arial"/>
                <a:sym typeface="Arial"/>
              </a:rPr>
              <a:t>than the general population with</a:t>
            </a:r>
            <a:r>
              <a:rPr i="1" lang="en-US" sz="1100">
                <a:latin typeface="Arial"/>
                <a:ea typeface="Arial"/>
                <a:cs typeface="Arial"/>
                <a:sym typeface="Arial"/>
              </a:rPr>
              <a:t> </a:t>
            </a:r>
            <a:r>
              <a:rPr lang="en-US" sz="1100">
                <a:latin typeface="Arial"/>
                <a:ea typeface="Arial"/>
                <a:cs typeface="Arial"/>
                <a:sym typeface="Arial"/>
              </a:rPr>
              <a:t>their personal relationships and their financial situation; are </a:t>
            </a:r>
            <a:r>
              <a:rPr i="1" lang="en-US" sz="1100">
                <a:latin typeface="Arial"/>
                <a:ea typeface="Arial"/>
                <a:cs typeface="Arial"/>
                <a:sym typeface="Arial"/>
              </a:rPr>
              <a:t>much less satisfied </a:t>
            </a:r>
            <a:r>
              <a:rPr lang="en-US" sz="1100">
                <a:latin typeface="Arial"/>
                <a:ea typeface="Arial"/>
                <a:cs typeface="Arial"/>
                <a:sym typeface="Arial"/>
              </a:rPr>
              <a:t>with their work situation, their mental wellbeing, the way they spend their time, and the balance of activities in their daily lives; and </a:t>
            </a:r>
            <a:r>
              <a:rPr i="1" lang="en-US" sz="1100">
                <a:latin typeface="Arial"/>
                <a:ea typeface="Arial"/>
                <a:cs typeface="Arial"/>
                <a:sym typeface="Arial"/>
              </a:rPr>
              <a:t>less satisfied </a:t>
            </a:r>
            <a:r>
              <a:rPr lang="en-US" sz="1100">
                <a:latin typeface="Arial"/>
                <a:ea typeface="Arial"/>
                <a:cs typeface="Arial"/>
                <a:sym typeface="Arial"/>
              </a:rPr>
              <a:t>with their sense of belonging to the community, their physical wellbeing, and their access to arts and cultural and to educational opportunities.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 = extremely dissatisfied and 7 = extremely satisfied.</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220" name="Google Shape;220;p16:notes"/>
          <p:cNvSpPr txBox="1"/>
          <p:nvPr/>
        </p:nvSpPr>
        <p:spPr>
          <a:xfrm>
            <a:off x="3970337" y="0"/>
            <a:ext cx="3038475" cy="465137"/>
          </a:xfrm>
          <a:prstGeom prst="rect">
            <a:avLst/>
          </a:prstGeom>
          <a:noFill/>
          <a:ln>
            <a:noFill/>
          </a:ln>
        </p:spPr>
        <p:txBody>
          <a:bodyPr anchorCtr="0" anchor="t" bIns="45850" lIns="91725" spcFirstLastPara="1" rIns="91725" wrap="square" tIns="45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a:solidFill>
                <a:srgbClr val="000000"/>
              </a:solidFill>
              <a:latin typeface="Gill Sans"/>
              <a:ea typeface="Gill Sans"/>
              <a:cs typeface="Gill Sans"/>
              <a:sym typeface="Gill Sans"/>
            </a:endParaRPr>
          </a:p>
        </p:txBody>
      </p:sp>
      <p:sp>
        <p:nvSpPr>
          <p:cNvPr id="221" name="Google Shape;221;p1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6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5" name="Google Shape;1585;p160: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157: Region.</a:t>
            </a:r>
            <a:endParaRPr sz="1100">
              <a:latin typeface="Arial"/>
              <a:ea typeface="Arial"/>
              <a:cs typeface="Arial"/>
              <a:sym typeface="Arial"/>
            </a:endParaRPr>
          </a:p>
        </p:txBody>
      </p:sp>
      <p:sp>
        <p:nvSpPr>
          <p:cNvPr id="1586" name="Google Shape;1586;p16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6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4" name="Google Shape;1594;p161: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157: Living Arrangement.</a:t>
            </a:r>
            <a:endParaRPr sz="1100">
              <a:latin typeface="Arial"/>
              <a:ea typeface="Arial"/>
              <a:cs typeface="Arial"/>
              <a:sym typeface="Arial"/>
            </a:endParaRPr>
          </a:p>
        </p:txBody>
      </p:sp>
      <p:sp>
        <p:nvSpPr>
          <p:cNvPr id="1595" name="Google Shape;1595;p16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6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3" name="Google Shape;1603;p162: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Financial insecurity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having the most difficulty buying things that are needed?</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 increases, so does financial security. Lower income residents – especially those with annual incomes under $30,000 – are especially at risk of financial insecurity with half to almost three-quarters </a:t>
            </a:r>
            <a:r>
              <a:rPr lang="en-US" sz="1100">
                <a:solidFill>
                  <a:srgbClr val="000000"/>
                </a:solidFill>
                <a:latin typeface="Arial"/>
                <a:ea typeface="Arial"/>
                <a:cs typeface="Arial"/>
                <a:sym typeface="Arial"/>
              </a:rPr>
              <a:t>(49.3% to 71.4%) </a:t>
            </a:r>
            <a:r>
              <a:rPr lang="en-US" sz="1100">
                <a:latin typeface="Arial"/>
                <a:ea typeface="Arial"/>
                <a:cs typeface="Arial"/>
                <a:sym typeface="Arial"/>
              </a:rPr>
              <a:t>experiencing difficulty buying things that are needed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get older, their financial insecurity decreases. Among younger residents, over one-third under 49 years of age (32.5% to 38.6%) report that they could not buy things they needed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in Cumberland and in Southwest Nova have notably higher percentages of residents reporting they could not buy things they needed at least once in the past year (33.1% and 31.6%, respectively).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than half of single parents (53.6%) and just under half of adults sharing accommodation (46.4%) could not buy things they needed at least once in the past year. In contrast, couples with children no longer living at home were least likely to face financial insecurity with just over one in ten (12.1%) reporting they could not buy things they needed.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604" name="Google Shape;1604;p16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16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1" name="Google Shape;1621;p163: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162: Income.</a:t>
            </a:r>
            <a:endParaRPr sz="1100">
              <a:latin typeface="Arial"/>
              <a:ea typeface="Arial"/>
              <a:cs typeface="Arial"/>
              <a:sym typeface="Arial"/>
            </a:endParaRPr>
          </a:p>
        </p:txBody>
      </p:sp>
      <p:sp>
        <p:nvSpPr>
          <p:cNvPr id="1622" name="Google Shape;1622;p16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6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2" name="Google Shape;1632;p164: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162: Age.</a:t>
            </a:r>
            <a:endParaRPr sz="1100">
              <a:latin typeface="Arial"/>
              <a:ea typeface="Arial"/>
              <a:cs typeface="Arial"/>
              <a:sym typeface="Arial"/>
            </a:endParaRPr>
          </a:p>
        </p:txBody>
      </p:sp>
      <p:sp>
        <p:nvSpPr>
          <p:cNvPr id="1633" name="Google Shape;1633;p16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16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2" name="Google Shape;1642;p165: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162: Region.</a:t>
            </a:r>
            <a:endParaRPr sz="1100">
              <a:latin typeface="Arial"/>
              <a:ea typeface="Arial"/>
              <a:cs typeface="Arial"/>
              <a:sym typeface="Arial"/>
            </a:endParaRPr>
          </a:p>
        </p:txBody>
      </p:sp>
      <p:sp>
        <p:nvSpPr>
          <p:cNvPr id="1643" name="Google Shape;1643;p16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p16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1" name="Google Shape;1651;p166: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162: Living Arrangement.</a:t>
            </a:r>
            <a:endParaRPr sz="1100">
              <a:latin typeface="Arial"/>
              <a:ea typeface="Arial"/>
              <a:cs typeface="Arial"/>
              <a:sym typeface="Arial"/>
            </a:endParaRPr>
          </a:p>
        </p:txBody>
      </p:sp>
      <p:sp>
        <p:nvSpPr>
          <p:cNvPr id="1652" name="Google Shape;1652;p16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16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0" name="Google Shape;1660;p16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Housing insecurity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having the most difficulty paying their mortgage or rent on time?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Lower income Nova Scotians are much more likely to experience housing insecurity. Over one-third of residents with annual household incomes under $10,000 (35.9%) could not pay their mortgage or rent at least once in the past year. Fewer than one in ten Nova Scotians with annual incomes of $40,000 or more said they could not pay their mortgage or rent on time at least once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get older, the percentage that could not pay their mortgage or rent on time at least once in the previous year declined. A greater percentage of younger residents (under 40 years) had difficulty paying their mortgage or rent on time (15.7%).</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Southwest Nova has the highest percentage of residents who could not pay their mortgage or rent on time (13.2%) at least once in the past year. Housing insecurity of this type was much less evident among residents in Antigonish-Guysborough (4.9%) and in Colchester (5.7%).</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one-quarter of households of adults sharing accommodation with others (24.3%) and single parents (24.0%) had difficulty paying their mortgage or rent on time at least once in the past year. This rate is almost three times higher than any other residents in different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661" name="Google Shape;1661;p16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p16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8" name="Google Shape;1678;p168: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167: Income.</a:t>
            </a:r>
            <a:endParaRPr sz="1100">
              <a:latin typeface="Arial"/>
              <a:ea typeface="Arial"/>
              <a:cs typeface="Arial"/>
              <a:sym typeface="Arial"/>
            </a:endParaRPr>
          </a:p>
        </p:txBody>
      </p:sp>
      <p:sp>
        <p:nvSpPr>
          <p:cNvPr id="1679" name="Google Shape;1679;p16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p16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9" name="Google Shape;1689;p16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167: Age.</a:t>
            </a:r>
            <a:endParaRPr sz="1100">
              <a:latin typeface="Arial"/>
              <a:ea typeface="Arial"/>
              <a:cs typeface="Arial"/>
              <a:sym typeface="Arial"/>
            </a:endParaRPr>
          </a:p>
        </p:txBody>
      </p:sp>
      <p:sp>
        <p:nvSpPr>
          <p:cNvPr id="1690" name="Google Shape;1690;p16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7:notes"/>
          <p:cNvSpPr txBox="1"/>
          <p:nvPr>
            <p:ph idx="1" type="body"/>
          </p:nvPr>
        </p:nvSpPr>
        <p:spPr>
          <a:xfrm>
            <a:off x="701675" y="4416425"/>
            <a:ext cx="5607050" cy="4729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residents living with a disability or chronic illness</a:t>
            </a:r>
            <a:endParaRPr/>
          </a:p>
          <a:p>
            <a:pPr indent="0" lvl="0" marL="0" rtl="0" algn="l">
              <a:spcBef>
                <a:spcPts val="0"/>
              </a:spcBef>
              <a:spcAft>
                <a:spcPts val="0"/>
              </a:spcAft>
              <a:buClr>
                <a:schemeClr val="dk1"/>
              </a:buClr>
              <a:buSzPts val="1100"/>
              <a:buFont typeface="Calibri"/>
              <a:buNone/>
            </a:pPr>
            <a:r>
              <a:t/>
            </a:r>
            <a:endParaRPr b="1" sz="1100">
              <a:solidFill>
                <a:srgbClr val="000000"/>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Average age is 51 years.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(54.0%) are women.</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(45.9%) have a college diploma, university, or graduate degree.</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Approximately one in six (17.9%) are adults living alone.</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Income and Work</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Three in 10 (29.9%) have annual household incomes of less than $30,000.</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over one-quarter (27.4%) are employed full-time.</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Six in 10 (60.1%) spend less than 30% of their monthly income on housing and about one-third (31.9%) spend 30% to 50% of their monthly income on housing. Under one in 10 (8.0%) spend more than 50% of their monthly income on housing.</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Three to four in 10 individuals feel their participation in the community is limited by a physical disability (40.6%), </a:t>
            </a:r>
            <a:r>
              <a:rPr lang="en-US" sz="1100">
                <a:solidFill>
                  <a:srgbClr val="000000"/>
                </a:solidFill>
                <a:latin typeface="Arial"/>
                <a:ea typeface="Arial"/>
                <a:cs typeface="Arial"/>
                <a:sym typeface="Arial"/>
              </a:rPr>
              <a:t>by a chronic illness (38.7%), </a:t>
            </a:r>
            <a:r>
              <a:rPr lang="en-US" sz="1100">
                <a:latin typeface="Arial"/>
                <a:ea typeface="Arial"/>
                <a:cs typeface="Arial"/>
                <a:sym typeface="Arial"/>
              </a:rPr>
              <a:t>or by a mental health challenge (29.8%).</a:t>
            </a:r>
            <a:endParaRPr/>
          </a:p>
        </p:txBody>
      </p:sp>
      <p:sp>
        <p:nvSpPr>
          <p:cNvPr id="228" name="Google Shape;228;p1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p17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9" name="Google Shape;1699;p170: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167: Region.</a:t>
            </a:r>
            <a:endParaRPr sz="1100">
              <a:latin typeface="Arial"/>
              <a:ea typeface="Arial"/>
              <a:cs typeface="Arial"/>
              <a:sym typeface="Arial"/>
            </a:endParaRPr>
          </a:p>
        </p:txBody>
      </p:sp>
      <p:sp>
        <p:nvSpPr>
          <p:cNvPr id="1700" name="Google Shape;1700;p17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p17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8" name="Google Shape;1708;p171: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167: Living Arrangement.</a:t>
            </a:r>
            <a:endParaRPr sz="1100">
              <a:latin typeface="Arial"/>
              <a:ea typeface="Arial"/>
              <a:cs typeface="Arial"/>
              <a:sym typeface="Arial"/>
            </a:endParaRPr>
          </a:p>
        </p:txBody>
      </p:sp>
      <p:sp>
        <p:nvSpPr>
          <p:cNvPr id="1709" name="Google Shape;1709;p17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17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7" name="Google Shape;1717;p172:notes"/>
          <p:cNvSpPr txBox="1"/>
          <p:nvPr>
            <p:ph idx="1" type="body"/>
          </p:nvPr>
        </p:nvSpPr>
        <p:spPr>
          <a:xfrm>
            <a:off x="701675" y="4416425"/>
            <a:ext cx="5607050"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Housing insecurity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a:t>
            </a:r>
            <a:r>
              <a:rPr lang="en-US" sz="1100">
                <a:latin typeface="Arial"/>
                <a:ea typeface="Arial"/>
                <a:cs typeface="Arial"/>
                <a:sym typeface="Arial"/>
              </a:rPr>
              <a:t> </a:t>
            </a:r>
            <a:r>
              <a:rPr i="1" lang="en-US" sz="1100">
                <a:latin typeface="Arial"/>
                <a:ea typeface="Arial"/>
                <a:cs typeface="Arial"/>
                <a:sym typeface="Arial"/>
              </a:rPr>
              <a:t>Nova Scotians are spending more than 50% of their monthly incomes on housing?</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Statistics Canada indicates that households that are spending more than 30% of their total income on housing is at the threshold of housing affordability. Consequently, households that spend more than 50% of their monthly incomes on housing are at </a:t>
            </a:r>
            <a:r>
              <a:rPr i="1" lang="en-US" sz="1100">
                <a:latin typeface="Arial"/>
                <a:ea typeface="Arial"/>
                <a:cs typeface="Arial"/>
                <a:sym typeface="Arial"/>
              </a:rPr>
              <a:t>serious risk </a:t>
            </a:r>
            <a:r>
              <a:rPr lang="en-US" sz="1100">
                <a:latin typeface="Arial"/>
                <a:ea typeface="Arial"/>
                <a:cs typeface="Arial"/>
                <a:sym typeface="Arial"/>
              </a:rPr>
              <a:t>of housing insecurity.</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Lower income Nova Scotians are much more likely to spend over 50% of their monthly incomes on housing. The risk of housing insecurity is far greater among residents with annual household incomes of under $30,000. Over one in five residents with annual incomes of under $10,000 (21.2%) spend over 50% of their monthly income on housing compared to between just one and five in one hundred with annual incomes over $30,000 (1.1% to 4.8%).</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A greater percentage of younger residents (under 40 years) are more likely to spend over 50% of their monthly incomes on housing (8.0%).</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The percentage of residents spending 50% or more of their monthly incomes on housing is fairly similar in the different regions of Nova Scotia (from about 4% to 6% in most regions). The percentage is notably higher among residents in Pictou (7.1%) and notably lower among residents in Antigonish-Guysborough (2.7%). </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The percentage of </a:t>
            </a:r>
            <a:r>
              <a:rPr lang="en-US" sz="1100">
                <a:solidFill>
                  <a:srgbClr val="000000"/>
                </a:solidFill>
                <a:latin typeface="Arial"/>
                <a:ea typeface="Arial"/>
                <a:cs typeface="Arial"/>
                <a:sym typeface="Arial"/>
              </a:rPr>
              <a:t>adults sharing accommodation with others (10.6%) and especially </a:t>
            </a:r>
            <a:r>
              <a:rPr lang="en-US" sz="1100">
                <a:latin typeface="Arial"/>
                <a:ea typeface="Arial"/>
                <a:cs typeface="Arial"/>
                <a:sym typeface="Arial"/>
              </a:rPr>
              <a:t>single parents (13.9%) spending over 50% of their monthly incomes on housing is much higher than residents in other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1718" name="Google Shape;1718;p17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17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3" name="Google Shape;1733;p173:notes"/>
          <p:cNvSpPr txBox="1"/>
          <p:nvPr>
            <p:ph idx="1" type="body"/>
          </p:nvPr>
        </p:nvSpPr>
        <p:spPr>
          <a:xfrm>
            <a:off x="701675" y="4416425"/>
            <a:ext cx="5607050"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172: Income.</a:t>
            </a:r>
            <a:endParaRPr>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1734" name="Google Shape;1734;p17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p17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43" name="Google Shape;1743;p174:notes"/>
          <p:cNvSpPr txBox="1"/>
          <p:nvPr>
            <p:ph idx="1" type="body"/>
          </p:nvPr>
        </p:nvSpPr>
        <p:spPr>
          <a:xfrm>
            <a:off x="701675" y="4416425"/>
            <a:ext cx="5607050"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172: Age.</a:t>
            </a:r>
            <a:endParaRPr>
              <a:latin typeface="Arial"/>
              <a:ea typeface="Arial"/>
              <a:cs typeface="Arial"/>
              <a:sym typeface="Arial"/>
            </a:endParaRPr>
          </a:p>
        </p:txBody>
      </p:sp>
      <p:sp>
        <p:nvSpPr>
          <p:cNvPr id="1744" name="Google Shape;1744;p17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p17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2" name="Google Shape;1752;p175:notes"/>
          <p:cNvSpPr txBox="1"/>
          <p:nvPr>
            <p:ph idx="1" type="body"/>
          </p:nvPr>
        </p:nvSpPr>
        <p:spPr>
          <a:xfrm>
            <a:off x="701675" y="4416425"/>
            <a:ext cx="5607050"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172: Region.</a:t>
            </a:r>
            <a:endParaRPr>
              <a:latin typeface="Arial"/>
              <a:ea typeface="Arial"/>
              <a:cs typeface="Arial"/>
              <a:sym typeface="Arial"/>
            </a:endParaRPr>
          </a:p>
        </p:txBody>
      </p:sp>
      <p:sp>
        <p:nvSpPr>
          <p:cNvPr id="1753" name="Google Shape;1753;p17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p17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1" name="Google Shape;1761;p176:notes"/>
          <p:cNvSpPr txBox="1"/>
          <p:nvPr>
            <p:ph idx="1" type="body"/>
          </p:nvPr>
        </p:nvSpPr>
        <p:spPr>
          <a:xfrm>
            <a:off x="701675" y="4416425"/>
            <a:ext cx="5607050" cy="44989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172: Living Arrangement.</a:t>
            </a:r>
            <a:endParaRPr>
              <a:latin typeface="Arial"/>
              <a:ea typeface="Arial"/>
              <a:cs typeface="Arial"/>
              <a:sym typeface="Arial"/>
            </a:endParaRPr>
          </a:p>
        </p:txBody>
      </p:sp>
      <p:sp>
        <p:nvSpPr>
          <p:cNvPr id="1762" name="Google Shape;1762;p17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8" name="Shape 1768"/>
        <p:cNvGrpSpPr/>
        <p:nvPr/>
      </p:nvGrpSpPr>
      <p:grpSpPr>
        <a:xfrm>
          <a:off x="0" y="0"/>
          <a:ext cx="0" cy="0"/>
          <a:chOff x="0" y="0"/>
          <a:chExt cx="0" cy="0"/>
        </a:xfrm>
      </p:grpSpPr>
      <p:sp>
        <p:nvSpPr>
          <p:cNvPr id="1769" name="Google Shape;1769;p17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0" name="Google Shape;1770;p177:notes"/>
          <p:cNvSpPr txBox="1"/>
          <p:nvPr>
            <p:ph idx="1" type="body"/>
          </p:nvPr>
        </p:nvSpPr>
        <p:spPr>
          <a:xfrm>
            <a:off x="701675" y="4416425"/>
            <a:ext cx="5607050" cy="42926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Food insecurity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having the most difficulty affording nutritious food?</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lower annual household incomes are, the greater food insecurity is. Six in ten residents with annual incomes of less than $20,000 could not afford to purchase nutritious food like fresh vegetables or whole foods at least once in the past year. This percentage among low income residents is more than twice as high as residents with annual household incomes of $40,000 or more.</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As Nova Scotians get older, food security increases. Almost four in ten younger residents (38.7%) report that they could not afford to purchase nutritious food at least once in the past year, which is almost three times higher than older residents (60 years of age and older).</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The percentage of residents who could not afford to buy nutritious food at least once in the past year ranged between 20% and 29% in the different regions of the province. Only residents in Strait Area-West Cape Breton reported a notably lower percentage of people who could not afford nutritious food (17.6%).</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Just under half of single parents (48.6%) and of </a:t>
            </a:r>
            <a:r>
              <a:rPr lang="en-US" sz="1100">
                <a:solidFill>
                  <a:srgbClr val="000000"/>
                </a:solidFill>
                <a:latin typeface="Arial"/>
                <a:ea typeface="Arial"/>
                <a:cs typeface="Arial"/>
                <a:sym typeface="Arial"/>
              </a:rPr>
              <a:t>adults sharing accommodations with others (46.4%) </a:t>
            </a:r>
            <a:r>
              <a:rPr lang="en-US" sz="1100">
                <a:latin typeface="Arial"/>
                <a:ea typeface="Arial"/>
                <a:cs typeface="Arial"/>
                <a:sym typeface="Arial"/>
              </a:rPr>
              <a:t>said they could not afford to buy nutritious food at least once in the past year, which is a much higher rate than residents in other living arrangements. In contrast, about one in ten residents with children no longer living at home (10.8%) could not afford nutritious food. </a:t>
            </a:r>
            <a:endParaRPr/>
          </a:p>
        </p:txBody>
      </p:sp>
      <p:sp>
        <p:nvSpPr>
          <p:cNvPr id="1771" name="Google Shape;1771;p17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17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8" name="Google Shape;1788;p178:notes"/>
          <p:cNvSpPr txBox="1"/>
          <p:nvPr>
            <p:ph idx="1" type="body"/>
          </p:nvPr>
        </p:nvSpPr>
        <p:spPr>
          <a:xfrm>
            <a:off x="701675" y="4416425"/>
            <a:ext cx="5607050" cy="42926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177: Income.</a:t>
            </a:r>
            <a:endParaRPr/>
          </a:p>
        </p:txBody>
      </p:sp>
      <p:sp>
        <p:nvSpPr>
          <p:cNvPr id="1789" name="Google Shape;1789;p17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p17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9" name="Google Shape;1799;p179:notes"/>
          <p:cNvSpPr txBox="1"/>
          <p:nvPr>
            <p:ph idx="1" type="body"/>
          </p:nvPr>
        </p:nvSpPr>
        <p:spPr>
          <a:xfrm>
            <a:off x="701675" y="4416425"/>
            <a:ext cx="5607050" cy="42926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177: Age.</a:t>
            </a:r>
            <a:endParaRPr/>
          </a:p>
        </p:txBody>
      </p:sp>
      <p:sp>
        <p:nvSpPr>
          <p:cNvPr id="1800" name="Google Shape;1800;p17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Residents living with a disability or chronic illness and quality of life</a:t>
            </a:r>
            <a:r>
              <a:rPr b="1" lang="en-US">
                <a:solidFill>
                  <a:srgbClr val="005A73"/>
                </a:solidFill>
                <a:latin typeface="Arial"/>
                <a:ea typeface="Arial"/>
                <a:cs typeface="Arial"/>
                <a:sym typeface="Arial"/>
              </a:rPr>
              <a:t> </a:t>
            </a:r>
            <a:endParaRPr b="1">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with a disability or chronic illness and the general population compare on satisfaction with aspects of quality of life ?</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with a disability or chronic illness are </a:t>
            </a:r>
            <a:r>
              <a:rPr i="1" lang="en-US" sz="1100">
                <a:latin typeface="Arial"/>
                <a:ea typeface="Arial"/>
                <a:cs typeface="Arial"/>
                <a:sym typeface="Arial"/>
              </a:rPr>
              <a:t>less satisfied </a:t>
            </a:r>
            <a:r>
              <a:rPr lang="en-US" sz="1100">
                <a:latin typeface="Arial"/>
                <a:ea typeface="Arial"/>
                <a:cs typeface="Arial"/>
                <a:sym typeface="Arial"/>
              </a:rPr>
              <a:t>with </a:t>
            </a:r>
            <a:r>
              <a:rPr i="1" lang="en-US" sz="1100">
                <a:latin typeface="Arial"/>
                <a:ea typeface="Arial"/>
                <a:cs typeface="Arial"/>
                <a:sym typeface="Arial"/>
              </a:rPr>
              <a:t>all</a:t>
            </a:r>
            <a:r>
              <a:rPr lang="en-US" sz="1100">
                <a:latin typeface="Arial"/>
                <a:ea typeface="Arial"/>
                <a:cs typeface="Arial"/>
                <a:sym typeface="Arial"/>
              </a:rPr>
              <a:t> aspects of quality of life compared to the general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particular, residents living with a disability or chronic illness are </a:t>
            </a:r>
            <a:r>
              <a:rPr i="1" lang="en-US" sz="1100">
                <a:latin typeface="Arial"/>
                <a:ea typeface="Arial"/>
                <a:cs typeface="Arial"/>
                <a:sym typeface="Arial"/>
              </a:rPr>
              <a:t>significantly less satisfied </a:t>
            </a:r>
            <a:r>
              <a:rPr lang="en-US" sz="1100">
                <a:latin typeface="Arial"/>
                <a:ea typeface="Arial"/>
                <a:cs typeface="Arial"/>
                <a:sym typeface="Arial"/>
              </a:rPr>
              <a:t>than the general population with their physical wellbeing, and </a:t>
            </a:r>
            <a:r>
              <a:rPr i="1" lang="en-US" sz="1100">
                <a:latin typeface="Arial"/>
                <a:ea typeface="Arial"/>
                <a:cs typeface="Arial"/>
                <a:sym typeface="Arial"/>
              </a:rPr>
              <a:t>much less satisfied </a:t>
            </a:r>
            <a:r>
              <a:rPr lang="en-US" sz="1100">
                <a:latin typeface="Arial"/>
                <a:ea typeface="Arial"/>
                <a:cs typeface="Arial"/>
                <a:sym typeface="Arial"/>
              </a:rPr>
              <a:t>with their work and financial situation, and their mental wellbeing.</a:t>
            </a:r>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a:p>
            <a:pPr indent="0" lvl="0" marL="0" rtl="0" algn="l">
              <a:spcBef>
                <a:spcPts val="0"/>
              </a:spcBef>
              <a:spcAft>
                <a:spcPts val="0"/>
              </a:spcAft>
              <a:buClr>
                <a:schemeClr val="dk1"/>
              </a:buClr>
              <a:buSzPts val="1800"/>
              <a:buFont typeface="Calibri"/>
              <a:buNone/>
            </a:pPr>
            <a:r>
              <a:t/>
            </a:r>
            <a:endParaRPr i="1">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1=extremely dissatisfied and 7=extremely satisfied.</a:t>
            </a:r>
            <a:endParaRPr/>
          </a:p>
        </p:txBody>
      </p:sp>
      <p:sp>
        <p:nvSpPr>
          <p:cNvPr id="238" name="Google Shape;238;p1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7" name="Shape 1807"/>
        <p:cNvGrpSpPr/>
        <p:nvPr/>
      </p:nvGrpSpPr>
      <p:grpSpPr>
        <a:xfrm>
          <a:off x="0" y="0"/>
          <a:ext cx="0" cy="0"/>
          <a:chOff x="0" y="0"/>
          <a:chExt cx="0" cy="0"/>
        </a:xfrm>
      </p:grpSpPr>
      <p:sp>
        <p:nvSpPr>
          <p:cNvPr id="1808" name="Google Shape;1808;p18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9" name="Google Shape;1809;p180:notes"/>
          <p:cNvSpPr txBox="1"/>
          <p:nvPr>
            <p:ph idx="1" type="body"/>
          </p:nvPr>
        </p:nvSpPr>
        <p:spPr>
          <a:xfrm>
            <a:off x="701675" y="4416425"/>
            <a:ext cx="5607050" cy="42926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177: Region.</a:t>
            </a:r>
            <a:endParaRPr/>
          </a:p>
        </p:txBody>
      </p:sp>
      <p:sp>
        <p:nvSpPr>
          <p:cNvPr id="1810" name="Google Shape;1810;p18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p18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8" name="Google Shape;1818;p181:notes"/>
          <p:cNvSpPr txBox="1"/>
          <p:nvPr>
            <p:ph idx="1" type="body"/>
          </p:nvPr>
        </p:nvSpPr>
        <p:spPr>
          <a:xfrm>
            <a:off x="701675" y="4416425"/>
            <a:ext cx="5607050" cy="42926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177: Living Arrangement.</a:t>
            </a:r>
            <a:endParaRPr/>
          </a:p>
        </p:txBody>
      </p:sp>
      <p:sp>
        <p:nvSpPr>
          <p:cNvPr id="1819" name="Google Shape;1819;p18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5" name="Shape 1825"/>
        <p:cNvGrpSpPr/>
        <p:nvPr/>
      </p:nvGrpSpPr>
      <p:grpSpPr>
        <a:xfrm>
          <a:off x="0" y="0"/>
          <a:ext cx="0" cy="0"/>
          <a:chOff x="0" y="0"/>
          <a:chExt cx="0" cy="0"/>
        </a:xfrm>
      </p:grpSpPr>
      <p:sp>
        <p:nvSpPr>
          <p:cNvPr id="1826" name="Google Shape;1826;p18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7" name="Google Shape;1827;p182:notes"/>
          <p:cNvSpPr txBox="1"/>
          <p:nvPr>
            <p:ph idx="1" type="body"/>
          </p:nvPr>
        </p:nvSpPr>
        <p:spPr>
          <a:xfrm>
            <a:off x="701675" y="4416425"/>
            <a:ext cx="5662612" cy="44910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Poverty – </a:t>
            </a:r>
            <a:r>
              <a:rPr b="1" i="1" lang="en-US" sz="1300">
                <a:solidFill>
                  <a:srgbClr val="005A73"/>
                </a:solidFill>
                <a:latin typeface="Arial"/>
                <a:ea typeface="Arial"/>
                <a:cs typeface="Arial"/>
                <a:sym typeface="Arial"/>
              </a:rPr>
              <a:t>Food insecurity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eating less because they do not have enough food or money for food?</a:t>
            </a:r>
            <a:r>
              <a:rPr lang="en-US" sz="1100">
                <a:latin typeface="Arial"/>
                <a:ea typeface="Arial"/>
                <a:cs typeface="Arial"/>
                <a:sym typeface="Arial"/>
              </a:rPr>
              <a:t>”</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who ate less because they did not have enough food or the money for food decreases as annual household incomes increase. Those residents with the lowest annual incomes are especially at risk of food insecurity. Over six in ten residents with annual incomes under $10,000 (61.8%) and over half of residents with incomes of $10,000 to $19,999 (53.0%) ate less because they did not have enough food or the money for food at least once in the past year.</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Younger Nova Scotians are more likely to eat less because they could not afford enough food or did not have the money for food. About one-third of younger residents (32.0%) report that they have not enough food or the money for food at least once in the past year</a:t>
            </a:r>
            <a:r>
              <a:rPr lang="en-US" sz="1100">
                <a:solidFill>
                  <a:srgbClr val="000000"/>
                </a:solidFill>
                <a:latin typeface="Arial"/>
                <a:ea typeface="Arial"/>
                <a:cs typeface="Arial"/>
                <a:sym typeface="Arial"/>
              </a:rPr>
              <a:t>, which is more than three times higher than residents 60 years of age and older.</a:t>
            </a:r>
            <a:endParaRPr sz="1100">
              <a:latin typeface="Arial"/>
              <a:ea typeface="Arial"/>
              <a:cs typeface="Arial"/>
              <a:sym typeface="Arial"/>
            </a:endParaRPr>
          </a:p>
          <a:p>
            <a:pPr indent="0" lvl="0" marL="0" rtl="0" algn="l">
              <a:spcBef>
                <a:spcPts val="800"/>
              </a:spcBef>
              <a:spcAft>
                <a:spcPts val="0"/>
              </a:spcAft>
              <a:buClr>
                <a:srgbClr val="000000"/>
              </a:buClr>
              <a:buSzPts val="1100"/>
              <a:buFont typeface="Arial"/>
              <a:buNone/>
            </a:pPr>
            <a:r>
              <a:rPr lang="en-US" sz="1100">
                <a:solidFill>
                  <a:srgbClr val="000000"/>
                </a:solidFill>
                <a:latin typeface="Arial"/>
                <a:ea typeface="Arial"/>
                <a:cs typeface="Arial"/>
                <a:sym typeface="Arial"/>
              </a:rPr>
              <a:t>The percentage of residents who ate less because they could not afford enough food or did not have the money for food ranged between approximately 16% and 22% in the different regions of the province. Only residents in Strait Area-West Cape Breton reported a notably lower percentage of people who faced this type of food insecurity.</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Four in ten adults sharing accommodations with others (40.5%) and single parents (39.8%) ate less because they did not have enough food or not enough money for food at least once in the past year. This rate is almost two and a half times higher than for couples, whether or not they have children or still have children living at home.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828" name="Google Shape;1828;p18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3" name="Shape 1843"/>
        <p:cNvGrpSpPr/>
        <p:nvPr/>
      </p:nvGrpSpPr>
      <p:grpSpPr>
        <a:xfrm>
          <a:off x="0" y="0"/>
          <a:ext cx="0" cy="0"/>
          <a:chOff x="0" y="0"/>
          <a:chExt cx="0" cy="0"/>
        </a:xfrm>
      </p:grpSpPr>
      <p:sp>
        <p:nvSpPr>
          <p:cNvPr id="1844" name="Google Shape;1844;p18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45" name="Google Shape;1845;p183:notes"/>
          <p:cNvSpPr txBox="1"/>
          <p:nvPr>
            <p:ph idx="1" type="body"/>
          </p:nvPr>
        </p:nvSpPr>
        <p:spPr>
          <a:xfrm>
            <a:off x="701675" y="4416425"/>
            <a:ext cx="5662612" cy="44910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182: Income.</a:t>
            </a:r>
            <a:endParaRPr sz="1100">
              <a:latin typeface="Arial"/>
              <a:ea typeface="Arial"/>
              <a:cs typeface="Arial"/>
              <a:sym typeface="Arial"/>
            </a:endParaRPr>
          </a:p>
        </p:txBody>
      </p:sp>
      <p:sp>
        <p:nvSpPr>
          <p:cNvPr id="1846" name="Google Shape;1846;p18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p18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6" name="Google Shape;1856;p184:notes"/>
          <p:cNvSpPr txBox="1"/>
          <p:nvPr>
            <p:ph idx="1" type="body"/>
          </p:nvPr>
        </p:nvSpPr>
        <p:spPr>
          <a:xfrm>
            <a:off x="701675" y="4416425"/>
            <a:ext cx="5662612" cy="44910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182: Age.</a:t>
            </a:r>
            <a:endParaRPr sz="1100">
              <a:latin typeface="Arial"/>
              <a:ea typeface="Arial"/>
              <a:cs typeface="Arial"/>
              <a:sym typeface="Arial"/>
            </a:endParaRPr>
          </a:p>
        </p:txBody>
      </p:sp>
      <p:sp>
        <p:nvSpPr>
          <p:cNvPr id="1857" name="Google Shape;1857;p18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18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6" name="Google Shape;1866;p185:notes"/>
          <p:cNvSpPr txBox="1"/>
          <p:nvPr>
            <p:ph idx="1" type="body"/>
          </p:nvPr>
        </p:nvSpPr>
        <p:spPr>
          <a:xfrm>
            <a:off x="701675" y="4416425"/>
            <a:ext cx="5662612" cy="44910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182: Region.</a:t>
            </a:r>
            <a:endParaRPr sz="1100">
              <a:latin typeface="Arial"/>
              <a:ea typeface="Arial"/>
              <a:cs typeface="Arial"/>
              <a:sym typeface="Arial"/>
            </a:endParaRPr>
          </a:p>
        </p:txBody>
      </p:sp>
      <p:sp>
        <p:nvSpPr>
          <p:cNvPr id="1867" name="Google Shape;1867;p18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p18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5" name="Google Shape;1875;p186:notes"/>
          <p:cNvSpPr txBox="1"/>
          <p:nvPr>
            <p:ph idx="1" type="body"/>
          </p:nvPr>
        </p:nvSpPr>
        <p:spPr>
          <a:xfrm>
            <a:off x="701675" y="4416425"/>
            <a:ext cx="5662612" cy="44910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182: Living Arrangement.</a:t>
            </a:r>
            <a:endParaRPr sz="1100">
              <a:latin typeface="Arial"/>
              <a:ea typeface="Arial"/>
              <a:cs typeface="Arial"/>
              <a:sym typeface="Arial"/>
            </a:endParaRPr>
          </a:p>
        </p:txBody>
      </p:sp>
      <p:sp>
        <p:nvSpPr>
          <p:cNvPr id="1876" name="Google Shape;1876;p18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18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4" name="Google Shape;1884;p18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Nova Scotians’ health is considered from two perspectives. First, their self-reported physical health and mental health is examined in relation to their quality of life, along with the extent to which those relationships are influenced by selected demographic characteristics.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Second, because health is not solely a function of people’s lifestyles or the behavioural choices they make, the influence of external factors on their health are similarly examined. Specifically, Nova Scotians’ perceptions of the quality of and access to health care services are considered, as well as the impact they experience in their lives from the mental health challenges they may be facing.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Residents’ assessments of their physical and mental health as well as their perceptions of the quality and accessibility of health care services are measured along 5-point scales ranging from “poor” to “excellent”.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1885" name="Google Shape;1885;p18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p18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3" name="Google Shape;1903;p18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Physical and mental health</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rate their physical and mental health?</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Self-assessed health indicates how people feel about their health rather than having a physician or other health care professional provide an objective measure. Yet, self-assessed health generally corresponds well to objective assessments of health and wellbeing. The physical and mental health of people in the community is important to consider because healthier people enjoy higher wellbeing and are more capable of participating in and contributing to family, community, and other activities.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general, more residents in Nova Scotia rate their mental health as better than their physical health. Specifically: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Half of residents (50.0%) rate their </a:t>
            </a:r>
            <a:r>
              <a:rPr i="1" lang="en-US" sz="1100">
                <a:latin typeface="Arial"/>
                <a:ea typeface="Arial"/>
                <a:cs typeface="Arial"/>
                <a:sym typeface="Arial"/>
              </a:rPr>
              <a:t>mental</a:t>
            </a:r>
            <a:r>
              <a:rPr lang="en-US" sz="1100">
                <a:latin typeface="Arial"/>
                <a:ea typeface="Arial"/>
                <a:cs typeface="Arial"/>
                <a:sym typeface="Arial"/>
              </a:rPr>
              <a:t> health as very good or excellent. </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Somewhat fewer residents (45.0%) rate their </a:t>
            </a:r>
            <a:r>
              <a:rPr i="1" lang="en-US" sz="1100">
                <a:latin typeface="Arial"/>
                <a:ea typeface="Arial"/>
                <a:cs typeface="Arial"/>
                <a:sym typeface="Arial"/>
              </a:rPr>
              <a:t>physical</a:t>
            </a:r>
            <a:r>
              <a:rPr lang="en-US" sz="1100">
                <a:latin typeface="Arial"/>
                <a:ea typeface="Arial"/>
                <a:cs typeface="Arial"/>
                <a:sym typeface="Arial"/>
              </a:rPr>
              <a:t> health as very good or excellent.</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Of particular concern are the almost one in five Nova Scotians who rate their mental health as fair or poor (17.4%) and their physical health as fair or poor (18.6%).</a:t>
            </a:r>
            <a:endParaRPr/>
          </a:p>
        </p:txBody>
      </p:sp>
      <p:sp>
        <p:nvSpPr>
          <p:cNvPr id="1904" name="Google Shape;1904;p18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p18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0" name="Google Shape;1910;p18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Physical health</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rate their physical health?</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 increases, ratings of self-assessed physical health steadily increase.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Self-assessed physical health decreases slightly as Nova Scotians get older.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self-assessed physical health does not vary greatly by the region of Nova Scotia. Residents in Antigonish-Guysborough and in Halifax Regional Municipality report slightly higher self-assessed physical health contrasted with somewhat lower ratings reported by residents in Southwest Nova and in Pictou.</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Self-assessed physical health is higher for households with couples, whether or not they have children or do not have children still living at home. Single parents, adults living alone, and adults sharing accommodations report comparatively lower levels of self-assessed physical health.</a:t>
            </a:r>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 scores on physical health are based on a 5-point scale, where 1=poor and 5=excellent.</a:t>
            </a:r>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p:txBody>
      </p:sp>
      <p:sp>
        <p:nvSpPr>
          <p:cNvPr id="1911" name="Google Shape;1911;p18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4" name="Google Shape;244;p19:notes"/>
          <p:cNvSpPr txBox="1"/>
          <p:nvPr>
            <p:ph idx="1" type="body"/>
          </p:nvPr>
        </p:nvSpPr>
        <p:spPr>
          <a:xfrm>
            <a:off x="701675" y="4416425"/>
            <a:ext cx="6053137" cy="46386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residents who have lived in their current community for 5 years or less.</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Over half (52.4%) are women.</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About two-thirds (64.8%) are under 40 years of age.</a:t>
            </a:r>
            <a:endParaRPr/>
          </a:p>
          <a:p>
            <a:pPr indent="0" lvl="1"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Almost half (45.1%) are married and a</a:t>
            </a:r>
            <a:r>
              <a:rPr lang="en-US" sz="1100">
                <a:latin typeface="Arial"/>
                <a:ea typeface="Arial"/>
                <a:cs typeface="Arial"/>
                <a:sym typeface="Arial"/>
              </a:rPr>
              <a:t>bout one-quarter (23.5%) are single (never married).</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(34.2%) are couples with children living at home and one in five (20.2%) are couples with no children.</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One in eight (12.5%) live alone and one in ten (9.9%) share accommodation with other adults.</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half (48.3%) have a university or graduate degree.</a:t>
            </a:r>
            <a:endParaRPr/>
          </a:p>
          <a:p>
            <a:pPr indent="0" lvl="1" marL="0" rtl="0" algn="l">
              <a:spcBef>
                <a:spcPts val="0"/>
              </a:spcBef>
              <a:spcAft>
                <a:spcPts val="0"/>
              </a:spcAft>
              <a:buClr>
                <a:schemeClr val="dk1"/>
              </a:buClr>
              <a:buSzPts val="1000"/>
              <a:buFont typeface="Calibri"/>
              <a:buNone/>
            </a:pPr>
            <a:r>
              <a:t/>
            </a:r>
            <a:endParaRPr sz="10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Income and Work</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Over half (53.5%) are employed full-time.</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one-quarter (23.3%) report an annual household income of less than $30,000.</a:t>
            </a:r>
            <a:endParaRPr/>
          </a:p>
          <a:p>
            <a:pPr indent="0" lvl="1" marL="0" rtl="0" algn="l">
              <a:spcBef>
                <a:spcPts val="0"/>
              </a:spcBef>
              <a:spcAft>
                <a:spcPts val="0"/>
              </a:spcAft>
              <a:buClr>
                <a:schemeClr val="dk1"/>
              </a:buClr>
              <a:buSzPts val="1000"/>
              <a:buFont typeface="Calibri"/>
              <a:buNone/>
            </a:pPr>
            <a:r>
              <a:t/>
            </a:r>
            <a:endParaRPr sz="1000">
              <a:solidFill>
                <a:srgbClr val="005A73"/>
              </a:solidFill>
              <a:latin typeface="Arial"/>
              <a:ea typeface="Arial"/>
              <a:cs typeface="Arial"/>
              <a:sym typeface="Arial"/>
            </a:endParaRPr>
          </a:p>
          <a:p>
            <a:pPr indent="0" lvl="1"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Almost half of new residents (49.3%) spend less than 30% of their monthly income on housing and four in 10 (41.5%) spend 30% to 50% of their monthly income on housing. Just under one in 10 (9.2%) spend more than 50% of their monthly income on housing.</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Just under one-third (30.2%) of new residents are renting their current residence.</a:t>
            </a:r>
            <a:endParaRPr/>
          </a:p>
          <a:p>
            <a:pPr indent="0" lvl="1" marL="0" rtl="0" algn="l">
              <a:spcBef>
                <a:spcPts val="0"/>
              </a:spcBef>
              <a:spcAft>
                <a:spcPts val="0"/>
              </a:spcAft>
              <a:buClr>
                <a:schemeClr val="dk1"/>
              </a:buClr>
              <a:buSzPts val="1000"/>
              <a:buFont typeface="Calibri"/>
              <a:buNone/>
            </a:pPr>
            <a:r>
              <a:t/>
            </a:r>
            <a:endParaRPr sz="10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a:p>
          <a:p>
            <a:pPr indent="0" lvl="1" marL="0" rtl="0" algn="l">
              <a:spcBef>
                <a:spcPts val="0"/>
              </a:spcBef>
              <a:spcAft>
                <a:spcPts val="0"/>
              </a:spcAft>
              <a:buClr>
                <a:schemeClr val="dk1"/>
              </a:buClr>
              <a:buSzPts val="1100"/>
              <a:buFont typeface="Arial"/>
              <a:buNone/>
            </a:pPr>
            <a:r>
              <a:rPr lang="en-US" sz="1100">
                <a:latin typeface="Arial"/>
                <a:ea typeface="Arial"/>
                <a:cs typeface="Arial"/>
                <a:sym typeface="Arial"/>
              </a:rPr>
              <a:t>One-quarter of new residents (25.6%) live with a disability (physical or mental) or a chronic illness that limits their activity, which is the same as the percentage in the general population (26.0%).</a:t>
            </a:r>
            <a:endParaRPr/>
          </a:p>
        </p:txBody>
      </p:sp>
      <p:sp>
        <p:nvSpPr>
          <p:cNvPr id="245" name="Google Shape;245;p1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p19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26" name="Google Shape;1926;p190: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i="0" lang="en-US" sz="1100">
                <a:latin typeface="Arial"/>
                <a:ea typeface="Arial"/>
                <a:cs typeface="Arial"/>
                <a:sym typeface="Arial"/>
              </a:rPr>
              <a:t>Graph from slide 189: Income.</a:t>
            </a:r>
            <a:endParaRPr i="0" sz="1100">
              <a:latin typeface="Arial"/>
              <a:ea typeface="Arial"/>
              <a:cs typeface="Arial"/>
              <a:sym typeface="Arial"/>
            </a:endParaRPr>
          </a:p>
        </p:txBody>
      </p:sp>
      <p:sp>
        <p:nvSpPr>
          <p:cNvPr id="1927" name="Google Shape;1927;p19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p19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6" name="Google Shape;1936;p191: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i="0" lang="en-US" sz="1100">
                <a:latin typeface="Arial"/>
                <a:ea typeface="Arial"/>
                <a:cs typeface="Arial"/>
                <a:sym typeface="Arial"/>
              </a:rPr>
              <a:t>Graph from slide 189: Age.</a:t>
            </a:r>
            <a:endParaRPr i="0"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p:txBody>
      </p:sp>
      <p:sp>
        <p:nvSpPr>
          <p:cNvPr id="1937" name="Google Shape;1937;p19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p19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5" name="Google Shape;1945;p192: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i="0" lang="en-US" sz="1100">
                <a:latin typeface="Arial"/>
                <a:ea typeface="Arial"/>
                <a:cs typeface="Arial"/>
                <a:sym typeface="Arial"/>
              </a:rPr>
              <a:t>Graph from slide 189: Region.</a:t>
            </a:r>
            <a:endParaRPr i="0" sz="1100">
              <a:latin typeface="Arial"/>
              <a:ea typeface="Arial"/>
              <a:cs typeface="Arial"/>
              <a:sym typeface="Arial"/>
            </a:endParaRPr>
          </a:p>
        </p:txBody>
      </p:sp>
      <p:sp>
        <p:nvSpPr>
          <p:cNvPr id="1946" name="Google Shape;1946;p19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p19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4" name="Google Shape;1954;p193: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i="0" lang="en-US" sz="1100">
                <a:latin typeface="Arial"/>
                <a:ea typeface="Arial"/>
                <a:cs typeface="Arial"/>
                <a:sym typeface="Arial"/>
              </a:rPr>
              <a:t>Graph from slide 189: Living Arrangement.</a:t>
            </a:r>
            <a:endParaRPr i="0" sz="1100">
              <a:latin typeface="Arial"/>
              <a:ea typeface="Arial"/>
              <a:cs typeface="Arial"/>
              <a:sym typeface="Arial"/>
            </a:endParaRPr>
          </a:p>
        </p:txBody>
      </p:sp>
      <p:sp>
        <p:nvSpPr>
          <p:cNvPr id="1955" name="Google Shape;1955;p19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1" name="Shape 1961"/>
        <p:cNvGrpSpPr/>
        <p:nvPr/>
      </p:nvGrpSpPr>
      <p:grpSpPr>
        <a:xfrm>
          <a:off x="0" y="0"/>
          <a:ext cx="0" cy="0"/>
          <a:chOff x="0" y="0"/>
          <a:chExt cx="0" cy="0"/>
        </a:xfrm>
      </p:grpSpPr>
      <p:sp>
        <p:nvSpPr>
          <p:cNvPr id="1962" name="Google Shape;1962;p19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3" name="Google Shape;1963;p19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Mental health</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rate their mental health?</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As annual household income increases, ratings of self-assessed mental health steadily increase. Of note, ratings of mental health are significantly lower among residents with annual incomes less than $10,000.</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Self-assessed mental health increases as Nova Scotians get older.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self-assessed mental health does not vary greatly by the region of Nova Scotia. Residents in Antigonish-Guysborough and in Strait Area-West Cape Breton report somewhat higher self-assessed mental health compared to somewhat lower ratings reported by residents in Cumberland.</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Self-assessed mental health is </a:t>
            </a:r>
            <a:r>
              <a:rPr lang="en-US" sz="1100">
                <a:latin typeface="Arial"/>
                <a:ea typeface="Arial"/>
                <a:cs typeface="Arial"/>
                <a:sym typeface="Arial"/>
              </a:rPr>
              <a:t>higher for households </a:t>
            </a:r>
            <a:r>
              <a:rPr lang="en-US" sz="1100">
                <a:solidFill>
                  <a:srgbClr val="000000"/>
                </a:solidFill>
                <a:latin typeface="Arial"/>
                <a:ea typeface="Arial"/>
                <a:cs typeface="Arial"/>
                <a:sym typeface="Arial"/>
              </a:rPr>
              <a:t>with couples, whether or not they have children or do not have children still living at home. Single parents and adults sharing accommodations report notably lower levels of self-assessed mental health.</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mental health are based on a 5-point scale, where 1=poor and 5=excellent.</a:t>
            </a:r>
            <a:endParaRPr/>
          </a:p>
        </p:txBody>
      </p:sp>
      <p:sp>
        <p:nvSpPr>
          <p:cNvPr id="1964" name="Google Shape;1964;p19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p19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0" name="Google Shape;1980;p19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194: Income.</a:t>
            </a:r>
            <a:endParaRPr/>
          </a:p>
        </p:txBody>
      </p:sp>
      <p:sp>
        <p:nvSpPr>
          <p:cNvPr id="1981" name="Google Shape;1981;p19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p19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0" name="Google Shape;1990;p19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194: Age.</a:t>
            </a:r>
            <a:endParaRPr/>
          </a:p>
        </p:txBody>
      </p:sp>
      <p:sp>
        <p:nvSpPr>
          <p:cNvPr id="1991" name="Google Shape;1991;p19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19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0" name="Google Shape;2000;p19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194: Region.</a:t>
            </a:r>
            <a:endParaRPr/>
          </a:p>
        </p:txBody>
      </p:sp>
      <p:sp>
        <p:nvSpPr>
          <p:cNvPr id="2001" name="Google Shape;2001;p19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p19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9" name="Google Shape;2009;p19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194: Living Arrangement.</a:t>
            </a:r>
            <a:endParaRPr/>
          </a:p>
        </p:txBody>
      </p:sp>
      <p:sp>
        <p:nvSpPr>
          <p:cNvPr id="2010" name="Google Shape;2010;p19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p19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8" name="Google Shape;2018;p199:notes"/>
          <p:cNvSpPr txBox="1"/>
          <p:nvPr>
            <p:ph idx="1" type="body"/>
          </p:nvPr>
        </p:nvSpPr>
        <p:spPr>
          <a:xfrm>
            <a:off x="701675" y="4416425"/>
            <a:ext cx="5651500" cy="45291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Impact of mental health issues</a:t>
            </a:r>
            <a:endParaRPr/>
          </a:p>
          <a:p>
            <a:pPr indent="0" lvl="0" marL="0" rtl="0" algn="l">
              <a:spcBef>
                <a:spcPts val="100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Do Nova Scotians experience negative impacts due to their own mental health issues?</a:t>
            </a:r>
            <a:r>
              <a:rPr lang="en-US" sz="1100">
                <a:latin typeface="Arial"/>
                <a:ea typeface="Arial"/>
                <a:cs typeface="Arial"/>
                <a:sym typeface="Arial"/>
              </a:rPr>
              <a:t>”</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The likelihood of experiencing negative impacts due to one’s own mental health issues is much more likely among Nova Scotians with lower annual household incomes. Residents with annual incomes under $20,000 are about two times more likely to experience negative impacts than residents with annual incomes of $30,000 and over. The percentage of residents experiencing negative impacts is roughly similar for everyone with annual incomes $40,000 and over.</a:t>
            </a:r>
            <a:endParaRPr/>
          </a:p>
          <a:p>
            <a:pPr indent="0" lvl="0" marL="0" rtl="0" algn="l">
              <a:spcBef>
                <a:spcPts val="800"/>
              </a:spcBef>
              <a:spcAft>
                <a:spcPts val="0"/>
              </a:spcAft>
              <a:buClr>
                <a:srgbClr val="000000"/>
              </a:buClr>
              <a:buSzPts val="1100"/>
              <a:buFont typeface="Arial"/>
              <a:buNone/>
            </a:pPr>
            <a:r>
              <a:rPr lang="en-US" sz="1100">
                <a:solidFill>
                  <a:srgbClr val="000000"/>
                </a:solidFill>
                <a:latin typeface="Arial"/>
                <a:ea typeface="Arial"/>
                <a:cs typeface="Arial"/>
                <a:sym typeface="Arial"/>
              </a:rPr>
              <a:t>The likelihood of experiencing negative impacts due to one’s own mental health issues </a:t>
            </a:r>
            <a:r>
              <a:rPr lang="en-US" sz="1100">
                <a:latin typeface="Arial"/>
                <a:ea typeface="Arial"/>
                <a:cs typeface="Arial"/>
                <a:sym typeface="Arial"/>
              </a:rPr>
              <a:t>decreases dramatically as Nova Scotians get older. The almost half of younger Nova Scotians (under 40 years) to experience negative impacts due to their mental health issues (47.4%) is five to seven times higher than older adults (65 years and older).</a:t>
            </a:r>
            <a:endParaRPr/>
          </a:p>
          <a:p>
            <a:pPr indent="0" lvl="0" marL="0" rtl="0" algn="l">
              <a:spcBef>
                <a:spcPts val="800"/>
              </a:spcBef>
              <a:spcAft>
                <a:spcPts val="0"/>
              </a:spcAft>
              <a:buClr>
                <a:srgbClr val="000000"/>
              </a:buClr>
              <a:buSzPts val="1100"/>
              <a:buFont typeface="Arial"/>
              <a:buNone/>
            </a:pPr>
            <a:r>
              <a:rPr lang="en-US" sz="1100">
                <a:solidFill>
                  <a:srgbClr val="000000"/>
                </a:solidFill>
                <a:latin typeface="Arial"/>
                <a:ea typeface="Arial"/>
                <a:cs typeface="Arial"/>
                <a:sym typeface="Arial"/>
              </a:rPr>
              <a:t>Almost one-third of residents in Halifax Regional Municipality (31.6%) and in Cumberland (30.1%) </a:t>
            </a:r>
            <a:r>
              <a:rPr lang="en-US" sz="1100">
                <a:latin typeface="Arial"/>
                <a:ea typeface="Arial"/>
                <a:cs typeface="Arial"/>
                <a:sym typeface="Arial"/>
              </a:rPr>
              <a:t>are more likely to experience </a:t>
            </a:r>
            <a:r>
              <a:rPr lang="en-US" sz="1100">
                <a:solidFill>
                  <a:srgbClr val="000000"/>
                </a:solidFill>
                <a:latin typeface="Arial"/>
                <a:ea typeface="Arial"/>
                <a:cs typeface="Arial"/>
                <a:sym typeface="Arial"/>
              </a:rPr>
              <a:t>n</a:t>
            </a:r>
            <a:r>
              <a:rPr lang="en-US" sz="1100">
                <a:latin typeface="Arial"/>
                <a:ea typeface="Arial"/>
                <a:cs typeface="Arial"/>
                <a:sym typeface="Arial"/>
              </a:rPr>
              <a:t>egative impacts due to own mental health issues does than elsewhere in the province. In contrast, fewer than one-quarter of residents in Antigonish-Guysborough (22.8%) are likely to experience such negative impacts. </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Over half of adults sharing accommodation with others (53.6%) experience negative impacts due to their own mental health issues. Single parents (47.5%) are almost as likely to experience negative impacts due to their own mental health issues. In contrast, roughly only one-quarter as many couples with children no longer living at home (13.2%) experience such negative impacts.</a:t>
            </a:r>
            <a:endParaRPr/>
          </a:p>
          <a:p>
            <a:pPr indent="0" lvl="0" marL="0" rtl="0" algn="l">
              <a:spcBef>
                <a:spcPts val="0"/>
              </a:spcBef>
              <a:spcAft>
                <a:spcPts val="0"/>
              </a:spcAft>
              <a:buClr>
                <a:schemeClr val="dk1"/>
              </a:buClr>
              <a:buSzPts val="1800"/>
              <a:buFont typeface="Calibri"/>
              <a:buNone/>
            </a:pPr>
            <a:r>
              <a:t/>
            </a:r>
            <a:endParaRPr i="1">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i="1">
              <a:latin typeface="Arial"/>
              <a:ea typeface="Arial"/>
              <a:cs typeface="Arial"/>
              <a:sym typeface="Arial"/>
            </a:endParaRPr>
          </a:p>
        </p:txBody>
      </p:sp>
      <p:sp>
        <p:nvSpPr>
          <p:cNvPr id="2019" name="Google Shape;2019;p19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2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New residents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new residents and the general population compare on satisfaction with aspects of quality of life?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New residents are </a:t>
            </a:r>
            <a:r>
              <a:rPr i="1" lang="en-US" sz="1100">
                <a:latin typeface="Arial"/>
                <a:ea typeface="Arial"/>
                <a:cs typeface="Arial"/>
                <a:sym typeface="Arial"/>
              </a:rPr>
              <a:t>less satisfied </a:t>
            </a:r>
            <a:r>
              <a:rPr lang="en-US" sz="1100">
                <a:latin typeface="Arial"/>
                <a:ea typeface="Arial"/>
                <a:cs typeface="Arial"/>
                <a:sym typeface="Arial"/>
              </a:rPr>
              <a:t>with all aspects of quality of life compared to the general population of Nova Scotia.</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Specifically, new residents are </a:t>
            </a:r>
            <a:r>
              <a:rPr i="1" lang="en-US" sz="1100">
                <a:latin typeface="Arial"/>
                <a:ea typeface="Arial"/>
                <a:cs typeface="Arial"/>
                <a:sym typeface="Arial"/>
              </a:rPr>
              <a:t>much</a:t>
            </a:r>
            <a:r>
              <a:rPr lang="en-US" sz="1100">
                <a:latin typeface="Arial"/>
                <a:ea typeface="Arial"/>
                <a:cs typeface="Arial"/>
                <a:sym typeface="Arial"/>
              </a:rPr>
              <a:t> </a:t>
            </a:r>
            <a:r>
              <a:rPr i="1" lang="en-US" sz="1100">
                <a:latin typeface="Arial"/>
                <a:ea typeface="Arial"/>
                <a:cs typeface="Arial"/>
                <a:sym typeface="Arial"/>
              </a:rPr>
              <a:t>less satisfied </a:t>
            </a:r>
            <a:r>
              <a:rPr lang="en-US" sz="1100">
                <a:latin typeface="Arial"/>
                <a:ea typeface="Arial"/>
                <a:cs typeface="Arial"/>
                <a:sym typeface="Arial"/>
              </a:rPr>
              <a:t>than the general population with their financial situation, and </a:t>
            </a:r>
            <a:r>
              <a:rPr i="1" lang="en-US" sz="1100">
                <a:latin typeface="Arial"/>
                <a:ea typeface="Arial"/>
                <a:cs typeface="Arial"/>
                <a:sym typeface="Arial"/>
              </a:rPr>
              <a:t>less satisfied </a:t>
            </a:r>
            <a:r>
              <a:rPr lang="en-US" sz="1100">
                <a:latin typeface="Arial"/>
                <a:ea typeface="Arial"/>
                <a:cs typeface="Arial"/>
                <a:sym typeface="Arial"/>
              </a:rPr>
              <a:t>their leisure, their mental wellbeing, and their work situation.</a:t>
            </a:r>
            <a:endParaRPr/>
          </a:p>
          <a:p>
            <a:pPr indent="0" lvl="0" marL="0" rtl="0" algn="l">
              <a:spcBef>
                <a:spcPts val="0"/>
              </a:spcBef>
              <a:spcAft>
                <a:spcPts val="0"/>
              </a:spcAft>
              <a:buClr>
                <a:schemeClr val="dk1"/>
              </a:buClr>
              <a:buSzPts val="1100"/>
              <a:buFont typeface="Calibri"/>
              <a:buNone/>
            </a:pPr>
            <a:r>
              <a:t/>
            </a:r>
            <a:endParaRPr i="1"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i="1"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are based on a 7-point scale, where 1=extremely dissatisfied and 7=extremely satisfied.</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257" name="Google Shape;257;p2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p20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5" name="Google Shape;2035;p200:notes"/>
          <p:cNvSpPr txBox="1"/>
          <p:nvPr>
            <p:ph idx="1" type="body"/>
          </p:nvPr>
        </p:nvSpPr>
        <p:spPr>
          <a:xfrm>
            <a:off x="701675" y="4416425"/>
            <a:ext cx="5651500" cy="45291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i="0" lang="en-US">
                <a:latin typeface="Arial"/>
                <a:ea typeface="Arial"/>
                <a:cs typeface="Arial"/>
                <a:sym typeface="Arial"/>
              </a:rPr>
              <a:t>Graph from slide 199: Income.</a:t>
            </a:r>
            <a:endParaRPr i="0">
              <a:latin typeface="Arial"/>
              <a:ea typeface="Arial"/>
              <a:cs typeface="Arial"/>
              <a:sym typeface="Arial"/>
            </a:endParaRPr>
          </a:p>
        </p:txBody>
      </p:sp>
      <p:sp>
        <p:nvSpPr>
          <p:cNvPr id="2036" name="Google Shape;2036;p20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3" name="Shape 2043"/>
        <p:cNvGrpSpPr/>
        <p:nvPr/>
      </p:nvGrpSpPr>
      <p:grpSpPr>
        <a:xfrm>
          <a:off x="0" y="0"/>
          <a:ext cx="0" cy="0"/>
          <a:chOff x="0" y="0"/>
          <a:chExt cx="0" cy="0"/>
        </a:xfrm>
      </p:grpSpPr>
      <p:sp>
        <p:nvSpPr>
          <p:cNvPr id="2044" name="Google Shape;2044;p20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5" name="Google Shape;2045;p201:notes"/>
          <p:cNvSpPr txBox="1"/>
          <p:nvPr>
            <p:ph idx="1" type="body"/>
          </p:nvPr>
        </p:nvSpPr>
        <p:spPr>
          <a:xfrm>
            <a:off x="701675" y="4416425"/>
            <a:ext cx="5651500" cy="45291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i="0" lang="en-US">
                <a:latin typeface="Arial"/>
                <a:ea typeface="Arial"/>
                <a:cs typeface="Arial"/>
                <a:sym typeface="Arial"/>
              </a:rPr>
              <a:t>Graph from slide 199: Age.</a:t>
            </a:r>
            <a:endParaRPr i="0">
              <a:latin typeface="Arial"/>
              <a:ea typeface="Arial"/>
              <a:cs typeface="Arial"/>
              <a:sym typeface="Arial"/>
            </a:endParaRPr>
          </a:p>
        </p:txBody>
      </p:sp>
      <p:sp>
        <p:nvSpPr>
          <p:cNvPr id="2046" name="Google Shape;2046;p20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3" name="Shape 2053"/>
        <p:cNvGrpSpPr/>
        <p:nvPr/>
      </p:nvGrpSpPr>
      <p:grpSpPr>
        <a:xfrm>
          <a:off x="0" y="0"/>
          <a:ext cx="0" cy="0"/>
          <a:chOff x="0" y="0"/>
          <a:chExt cx="0" cy="0"/>
        </a:xfrm>
      </p:grpSpPr>
      <p:sp>
        <p:nvSpPr>
          <p:cNvPr id="2054" name="Google Shape;2054;p20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5" name="Google Shape;2055;p202:notes"/>
          <p:cNvSpPr txBox="1"/>
          <p:nvPr>
            <p:ph idx="1" type="body"/>
          </p:nvPr>
        </p:nvSpPr>
        <p:spPr>
          <a:xfrm>
            <a:off x="701675" y="4416425"/>
            <a:ext cx="5651500" cy="45291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800"/>
              <a:buFont typeface="Arial"/>
              <a:buNone/>
            </a:pPr>
            <a:r>
              <a:rPr i="0" lang="en-US">
                <a:latin typeface="Arial"/>
                <a:ea typeface="Arial"/>
                <a:cs typeface="Arial"/>
                <a:sym typeface="Arial"/>
              </a:rPr>
              <a:t>Graph from slide 199: Region.</a:t>
            </a:r>
            <a:endParaRPr i="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i="1">
              <a:latin typeface="Arial"/>
              <a:ea typeface="Arial"/>
              <a:cs typeface="Arial"/>
              <a:sym typeface="Arial"/>
            </a:endParaRPr>
          </a:p>
        </p:txBody>
      </p:sp>
      <p:sp>
        <p:nvSpPr>
          <p:cNvPr id="2056" name="Google Shape;2056;p20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p20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4" name="Google Shape;2064;p203:notes"/>
          <p:cNvSpPr txBox="1"/>
          <p:nvPr>
            <p:ph idx="1" type="body"/>
          </p:nvPr>
        </p:nvSpPr>
        <p:spPr>
          <a:xfrm>
            <a:off x="701675" y="4416425"/>
            <a:ext cx="5651500" cy="45291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i="0" lang="en-US">
                <a:latin typeface="Arial"/>
                <a:ea typeface="Arial"/>
                <a:cs typeface="Arial"/>
                <a:sym typeface="Arial"/>
              </a:rPr>
              <a:t>Graph from slide 199: Living Arrangement.</a:t>
            </a:r>
            <a:endParaRPr i="0">
              <a:latin typeface="Arial"/>
              <a:ea typeface="Arial"/>
              <a:cs typeface="Arial"/>
              <a:sym typeface="Arial"/>
            </a:endParaRPr>
          </a:p>
        </p:txBody>
      </p:sp>
      <p:sp>
        <p:nvSpPr>
          <p:cNvPr id="2065" name="Google Shape;2065;p20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1" name="Shape 2071"/>
        <p:cNvGrpSpPr/>
        <p:nvPr/>
      </p:nvGrpSpPr>
      <p:grpSpPr>
        <a:xfrm>
          <a:off x="0" y="0"/>
          <a:ext cx="0" cy="0"/>
          <a:chOff x="0" y="0"/>
          <a:chExt cx="0" cy="0"/>
        </a:xfrm>
      </p:grpSpPr>
      <p:sp>
        <p:nvSpPr>
          <p:cNvPr id="2072" name="Google Shape;2072;p20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3" name="Google Shape;2073;p204:notes"/>
          <p:cNvSpPr txBox="1"/>
          <p:nvPr>
            <p:ph idx="1" type="body"/>
          </p:nvPr>
        </p:nvSpPr>
        <p:spPr>
          <a:xfrm>
            <a:off x="701675" y="4416425"/>
            <a:ext cx="588010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Perceived quality and accessibility </a:t>
            </a:r>
            <a:endParaRPr/>
          </a:p>
          <a:p>
            <a:pPr indent="0" lvl="0" marL="0" rtl="0" algn="l">
              <a:spcBef>
                <a:spcPts val="0"/>
              </a:spcBef>
              <a:spcAft>
                <a:spcPts val="0"/>
              </a:spcAft>
              <a:buClr>
                <a:schemeClr val="dk1"/>
              </a:buClr>
              <a:buSzPts val="1800"/>
              <a:buFont typeface="Calibri"/>
              <a:buNone/>
            </a:pPr>
            <a:r>
              <a:t/>
            </a:r>
            <a:endParaRPr b="1">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in Nova Scotia rate the quality of and accessibility to health care services?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Canadians place a high value on a universal, publically funded and administered health care system. An important part of that system is providing </a:t>
            </a:r>
            <a:r>
              <a:rPr i="1" lang="en-US" sz="1100">
                <a:latin typeface="Arial"/>
                <a:ea typeface="Arial"/>
                <a:cs typeface="Arial"/>
                <a:sym typeface="Arial"/>
              </a:rPr>
              <a:t>high quality </a:t>
            </a:r>
            <a:r>
              <a:rPr lang="en-US" sz="1100">
                <a:latin typeface="Arial"/>
                <a:ea typeface="Arial"/>
                <a:cs typeface="Arial"/>
                <a:sym typeface="Arial"/>
              </a:rPr>
              <a:t>services so that people can feel confident they will receive the best possible care from health care professionals in their community.</a:t>
            </a:r>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Having accessible health care services in the community is an essential contributor to wellbeing because it allows people to address their health needs locally. These needs can range from regular checkups to ongoing care of chronic or episodic illness, to supporting maternal and infant health, and to emergency services and palliative care.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over half of Nova Scotians (52.0%) rate the </a:t>
            </a:r>
            <a:r>
              <a:rPr i="1" lang="en-US" sz="1100">
                <a:latin typeface="Arial"/>
                <a:ea typeface="Arial"/>
                <a:cs typeface="Arial"/>
                <a:sym typeface="Arial"/>
              </a:rPr>
              <a:t>quality</a:t>
            </a:r>
            <a:r>
              <a:rPr lang="en-US" sz="1100">
                <a:latin typeface="Arial"/>
                <a:ea typeface="Arial"/>
                <a:cs typeface="Arial"/>
                <a:sym typeface="Arial"/>
              </a:rPr>
              <a:t> of health care services in the community as poor or fair. Of even greater concern, almost two-thirds (65.1%) rate the </a:t>
            </a:r>
            <a:r>
              <a:rPr i="1" lang="en-US" sz="1100">
                <a:latin typeface="Arial"/>
                <a:ea typeface="Arial"/>
                <a:cs typeface="Arial"/>
                <a:sym typeface="Arial"/>
              </a:rPr>
              <a:t>accessibility</a:t>
            </a:r>
            <a:r>
              <a:rPr lang="en-US" sz="1100">
                <a:latin typeface="Arial"/>
                <a:ea typeface="Arial"/>
                <a:cs typeface="Arial"/>
                <a:sym typeface="Arial"/>
              </a:rPr>
              <a:t> to health care services as poor or fair.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specifically, almost one-quarter of residents (23.4%) rate the </a:t>
            </a:r>
            <a:r>
              <a:rPr i="1" lang="en-US" sz="1100">
                <a:latin typeface="Arial"/>
                <a:ea typeface="Arial"/>
                <a:cs typeface="Arial"/>
                <a:sym typeface="Arial"/>
              </a:rPr>
              <a:t>quality</a:t>
            </a:r>
            <a:r>
              <a:rPr lang="en-US" sz="1100">
                <a:latin typeface="Arial"/>
                <a:ea typeface="Arial"/>
                <a:cs typeface="Arial"/>
                <a:sym typeface="Arial"/>
              </a:rPr>
              <a:t> of health care services in the community as </a:t>
            </a:r>
            <a:r>
              <a:rPr i="1" lang="en-US" sz="1100">
                <a:latin typeface="Arial"/>
                <a:ea typeface="Arial"/>
                <a:cs typeface="Arial"/>
                <a:sym typeface="Arial"/>
              </a:rPr>
              <a:t>poor</a:t>
            </a:r>
            <a:r>
              <a:rPr lang="en-US" sz="1100">
                <a:latin typeface="Arial"/>
                <a:ea typeface="Arial"/>
                <a:cs typeface="Arial"/>
                <a:sym typeface="Arial"/>
              </a:rPr>
              <a:t>, and one-third (33.6%) rate their </a:t>
            </a:r>
            <a:r>
              <a:rPr i="1" lang="en-US" sz="1100">
                <a:latin typeface="Arial"/>
                <a:ea typeface="Arial"/>
                <a:cs typeface="Arial"/>
                <a:sym typeface="Arial"/>
              </a:rPr>
              <a:t>accessibility</a:t>
            </a:r>
            <a:r>
              <a:rPr lang="en-US" sz="1100">
                <a:latin typeface="Arial"/>
                <a:ea typeface="Arial"/>
                <a:cs typeface="Arial"/>
                <a:sym typeface="Arial"/>
              </a:rPr>
              <a:t> as </a:t>
            </a:r>
            <a:r>
              <a:rPr i="1" lang="en-US" sz="1100">
                <a:latin typeface="Arial"/>
                <a:ea typeface="Arial"/>
                <a:cs typeface="Arial"/>
                <a:sym typeface="Arial"/>
              </a:rPr>
              <a:t>poor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Very few residents (under 3%) rate both the quality of and accessibility to health care services in the community as </a:t>
            </a:r>
            <a:r>
              <a:rPr i="1" lang="en-US" sz="1100">
                <a:latin typeface="Arial"/>
                <a:ea typeface="Arial"/>
                <a:cs typeface="Arial"/>
                <a:sym typeface="Arial"/>
              </a:rPr>
              <a:t>excellent</a:t>
            </a:r>
            <a:r>
              <a:rPr lang="en-US" sz="1100">
                <a:latin typeface="Arial"/>
                <a:ea typeface="Arial"/>
                <a:cs typeface="Arial"/>
                <a:sym typeface="Arial"/>
              </a:rPr>
              <a:t>.</a:t>
            </a:r>
            <a:endParaRPr/>
          </a:p>
        </p:txBody>
      </p:sp>
      <p:sp>
        <p:nvSpPr>
          <p:cNvPr id="2074" name="Google Shape;2074;p20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9" name="Shape 2079"/>
        <p:cNvGrpSpPr/>
        <p:nvPr/>
      </p:nvGrpSpPr>
      <p:grpSpPr>
        <a:xfrm>
          <a:off x="0" y="0"/>
          <a:ext cx="0" cy="0"/>
          <a:chOff x="0" y="0"/>
          <a:chExt cx="0" cy="0"/>
        </a:xfrm>
      </p:grpSpPr>
      <p:sp>
        <p:nvSpPr>
          <p:cNvPr id="2080" name="Google Shape;2080;p20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1" name="Google Shape;2081;p205: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Perceived quality </a:t>
            </a:r>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different residents of Nova Scotia rate the quality of health care services in the community?”</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 </a:t>
            </a:r>
            <a:r>
              <a:rPr i="1" lang="en-US" sz="1100">
                <a:latin typeface="Arial"/>
                <a:ea typeface="Arial"/>
                <a:cs typeface="Arial"/>
                <a:sym typeface="Arial"/>
              </a:rPr>
              <a:t>increases</a:t>
            </a:r>
            <a:r>
              <a:rPr lang="en-US" sz="1100">
                <a:latin typeface="Arial"/>
                <a:ea typeface="Arial"/>
                <a:cs typeface="Arial"/>
                <a:sym typeface="Arial"/>
              </a:rPr>
              <a:t>, so do residents’ ratings of the quality of health care services in the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a:t>
            </a:r>
            <a:r>
              <a:rPr i="1" lang="en-US" sz="1100">
                <a:latin typeface="Arial"/>
                <a:ea typeface="Arial"/>
                <a:cs typeface="Arial"/>
                <a:sym typeface="Arial"/>
              </a:rPr>
              <a:t>get older</a:t>
            </a:r>
            <a:r>
              <a:rPr lang="en-US" sz="1100">
                <a:latin typeface="Arial"/>
                <a:ea typeface="Arial"/>
                <a:cs typeface="Arial"/>
                <a:sym typeface="Arial"/>
              </a:rPr>
              <a:t>, their ratings of the quality of health care services </a:t>
            </a:r>
            <a:r>
              <a:rPr i="1" lang="en-US" sz="1100">
                <a:latin typeface="Arial"/>
                <a:ea typeface="Arial"/>
                <a:cs typeface="Arial"/>
                <a:sym typeface="Arial"/>
              </a:rPr>
              <a:t>increase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quality of health care services in the community are rated </a:t>
            </a:r>
            <a:r>
              <a:rPr i="1" lang="en-US" sz="1100">
                <a:latin typeface="Arial"/>
                <a:ea typeface="Arial"/>
                <a:cs typeface="Arial"/>
                <a:sym typeface="Arial"/>
              </a:rPr>
              <a:t>most highly </a:t>
            </a:r>
            <a:r>
              <a:rPr lang="en-US" sz="1100">
                <a:latin typeface="Arial"/>
                <a:ea typeface="Arial"/>
                <a:cs typeface="Arial"/>
                <a:sym typeface="Arial"/>
              </a:rPr>
              <a:t>by residents in Antigonish-Guysborough with residents in Halifax Regional Municipality and in Strait Area-West Cape Breton also rating their quality </a:t>
            </a:r>
            <a:r>
              <a:rPr i="1" lang="en-US" sz="1100">
                <a:latin typeface="Arial"/>
                <a:ea typeface="Arial"/>
                <a:cs typeface="Arial"/>
                <a:sym typeface="Arial"/>
              </a:rPr>
              <a:t>more highly </a:t>
            </a:r>
            <a:r>
              <a:rPr lang="en-US" sz="1100">
                <a:latin typeface="Arial"/>
                <a:ea typeface="Arial"/>
                <a:cs typeface="Arial"/>
                <a:sym typeface="Arial"/>
              </a:rPr>
              <a:t>than residents living elsewhere in Nova Scotia. Residents in Cape Breton Regional Municipality rate the quality of health care services </a:t>
            </a:r>
            <a:r>
              <a:rPr i="1" lang="en-US" sz="1100">
                <a:latin typeface="Arial"/>
                <a:ea typeface="Arial"/>
                <a:cs typeface="Arial"/>
                <a:sym typeface="Arial"/>
              </a:rPr>
              <a:t>significantly lower </a:t>
            </a:r>
            <a:r>
              <a:rPr lang="en-US" sz="1100">
                <a:latin typeface="Arial"/>
                <a:ea typeface="Arial"/>
                <a:cs typeface="Arial"/>
                <a:sym typeface="Arial"/>
              </a:rPr>
              <a:t>than Nova Scotians living in other regions of the province.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Ratings of the quality of health care services are quite similar for Nova Scotians in different living arrangements with one exception. Single parents rate the quality of health care services in the community </a:t>
            </a:r>
            <a:r>
              <a:rPr i="1" lang="en-US" sz="1100">
                <a:latin typeface="Arial"/>
                <a:ea typeface="Arial"/>
                <a:cs typeface="Arial"/>
                <a:sym typeface="Arial"/>
              </a:rPr>
              <a:t>significantly lower </a:t>
            </a:r>
            <a:r>
              <a:rPr lang="en-US" sz="1100">
                <a:latin typeface="Arial"/>
                <a:ea typeface="Arial"/>
                <a:cs typeface="Arial"/>
                <a:sym typeface="Arial"/>
              </a:rPr>
              <a:t>than all other residents.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 scores on perceived quality are based on a 5-point scale, where 1=poor and 5=excellent.</a:t>
            </a:r>
            <a:endParaRPr/>
          </a:p>
        </p:txBody>
      </p:sp>
      <p:sp>
        <p:nvSpPr>
          <p:cNvPr id="2082" name="Google Shape;2082;p20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p20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9" name="Google Shape;2099;p206: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205: Income.</a:t>
            </a:r>
            <a:endParaRPr/>
          </a:p>
        </p:txBody>
      </p:sp>
      <p:sp>
        <p:nvSpPr>
          <p:cNvPr id="2100" name="Google Shape;2100;p20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p20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0" name="Google Shape;2110;p20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205: Age.</a:t>
            </a:r>
            <a:endParaRPr/>
          </a:p>
        </p:txBody>
      </p:sp>
      <p:sp>
        <p:nvSpPr>
          <p:cNvPr id="2111" name="Google Shape;2111;p20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9" name="Shape 2119"/>
        <p:cNvGrpSpPr/>
        <p:nvPr/>
      </p:nvGrpSpPr>
      <p:grpSpPr>
        <a:xfrm>
          <a:off x="0" y="0"/>
          <a:ext cx="0" cy="0"/>
          <a:chOff x="0" y="0"/>
          <a:chExt cx="0" cy="0"/>
        </a:xfrm>
      </p:grpSpPr>
      <p:sp>
        <p:nvSpPr>
          <p:cNvPr id="2120" name="Google Shape;2120;p20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1" name="Google Shape;2121;p208: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205: Region.</a:t>
            </a:r>
            <a:endParaRPr/>
          </a:p>
        </p:txBody>
      </p:sp>
      <p:sp>
        <p:nvSpPr>
          <p:cNvPr id="2122" name="Google Shape;2122;p20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p20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1" name="Google Shape;2131;p20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205: Living Arrangement.</a:t>
            </a:r>
            <a:endParaRPr/>
          </a:p>
        </p:txBody>
      </p:sp>
      <p:sp>
        <p:nvSpPr>
          <p:cNvPr id="2132" name="Google Shape;2132;p20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2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within CIW Domains of Quality of Life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this section, we examine the relationship between selected characteristics associated with the CIW’s eight domains of quality of life and key demographic indicators – income, age, the region within which Nova Scotians live, and their living arrangements. The results are illustrative of the circumstances within each domain that are associated with higher and lower levels of quality of life for Nova Scotians.</a:t>
            </a:r>
            <a:endParaRPr/>
          </a:p>
        </p:txBody>
      </p:sp>
      <p:sp>
        <p:nvSpPr>
          <p:cNvPr id="264" name="Google Shape;264;p2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p21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1" name="Google Shape;2141;p21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 – </a:t>
            </a:r>
            <a:r>
              <a:rPr b="1" i="1" lang="en-US" sz="1300">
                <a:solidFill>
                  <a:srgbClr val="005A73"/>
                </a:solidFill>
                <a:latin typeface="Arial"/>
                <a:ea typeface="Arial"/>
                <a:cs typeface="Arial"/>
                <a:sym typeface="Arial"/>
              </a:rPr>
              <a:t>Perceived accessibility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different residents of Nova Scotia perceive the accessibility of health care services in the community?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 </a:t>
            </a:r>
            <a:r>
              <a:rPr i="1" lang="en-US" sz="1100">
                <a:latin typeface="Arial"/>
                <a:ea typeface="Arial"/>
                <a:cs typeface="Arial"/>
                <a:sym typeface="Arial"/>
              </a:rPr>
              <a:t>increases</a:t>
            </a:r>
            <a:r>
              <a:rPr lang="en-US" sz="1100">
                <a:latin typeface="Arial"/>
                <a:ea typeface="Arial"/>
                <a:cs typeface="Arial"/>
                <a:sym typeface="Arial"/>
              </a:rPr>
              <a:t>, ratings of the accessibility to health care services in the community also </a:t>
            </a:r>
            <a:r>
              <a:rPr i="1" lang="en-US" sz="1100">
                <a:latin typeface="Arial"/>
                <a:ea typeface="Arial"/>
                <a:cs typeface="Arial"/>
                <a:sym typeface="Arial"/>
              </a:rPr>
              <a:t>increases slightly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get </a:t>
            </a:r>
            <a:r>
              <a:rPr i="1" lang="en-US" sz="1100">
                <a:latin typeface="Arial"/>
                <a:ea typeface="Arial"/>
                <a:cs typeface="Arial"/>
                <a:sym typeface="Arial"/>
              </a:rPr>
              <a:t>older</a:t>
            </a:r>
            <a:r>
              <a:rPr lang="en-US" sz="1100">
                <a:latin typeface="Arial"/>
                <a:ea typeface="Arial"/>
                <a:cs typeface="Arial"/>
                <a:sym typeface="Arial"/>
              </a:rPr>
              <a:t>, they rate the accessibility of health care services </a:t>
            </a:r>
            <a:r>
              <a:rPr i="1" lang="en-US" sz="1100">
                <a:latin typeface="Arial"/>
                <a:ea typeface="Arial"/>
                <a:cs typeface="Arial"/>
                <a:sym typeface="Arial"/>
              </a:rPr>
              <a:t>higher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Accessibility to health care services in the community are rated </a:t>
            </a:r>
            <a:r>
              <a:rPr i="1" lang="en-US" sz="1100">
                <a:solidFill>
                  <a:srgbClr val="000000"/>
                </a:solidFill>
                <a:latin typeface="Arial"/>
                <a:ea typeface="Arial"/>
                <a:cs typeface="Arial"/>
                <a:sym typeface="Arial"/>
              </a:rPr>
              <a:t>most highly </a:t>
            </a:r>
            <a:r>
              <a:rPr lang="en-US" sz="1100">
                <a:solidFill>
                  <a:srgbClr val="000000"/>
                </a:solidFill>
                <a:latin typeface="Arial"/>
                <a:ea typeface="Arial"/>
                <a:cs typeface="Arial"/>
                <a:sym typeface="Arial"/>
              </a:rPr>
              <a:t>by residents in Antigonish-Guysborough with residents in Halifax Regional Municipality and in Strait Area-West Cape Breton also rating their accessibility more highly than residents living elsewhere in Nova Scotia. Residents in Cape Breton Regional Municipality rate the accessibility to health care services </a:t>
            </a:r>
            <a:r>
              <a:rPr i="1" lang="en-US" sz="1100">
                <a:solidFill>
                  <a:srgbClr val="000000"/>
                </a:solidFill>
                <a:latin typeface="Arial"/>
                <a:ea typeface="Arial"/>
                <a:cs typeface="Arial"/>
                <a:sym typeface="Arial"/>
              </a:rPr>
              <a:t>significantly lower </a:t>
            </a:r>
            <a:r>
              <a:rPr lang="en-US" sz="1100">
                <a:solidFill>
                  <a:srgbClr val="000000"/>
                </a:solidFill>
                <a:latin typeface="Arial"/>
                <a:ea typeface="Arial"/>
                <a:cs typeface="Arial"/>
                <a:sym typeface="Arial"/>
              </a:rPr>
              <a:t>than Nova Scotians living in all other regions of the province.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Ratings of the accessibility to health care services are fairly similar for Nova Scotians in different living arrangements with single parents being the lone exception. They rate the accessibility to health care services in the community </a:t>
            </a:r>
            <a:r>
              <a:rPr i="1" lang="en-US" sz="1100">
                <a:solidFill>
                  <a:srgbClr val="000000"/>
                </a:solidFill>
                <a:latin typeface="Arial"/>
                <a:ea typeface="Arial"/>
                <a:cs typeface="Arial"/>
                <a:sym typeface="Arial"/>
              </a:rPr>
              <a:t>significantly lower </a:t>
            </a:r>
            <a:r>
              <a:rPr lang="en-US" sz="1100">
                <a:solidFill>
                  <a:srgbClr val="000000"/>
                </a:solidFill>
                <a:latin typeface="Arial"/>
                <a:ea typeface="Arial"/>
                <a:cs typeface="Arial"/>
                <a:sym typeface="Arial"/>
              </a:rPr>
              <a:t>than all other residents.</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 scores on perceived accessibility are based on a 5-point scale, where 1=poor and 5=excellent.</a:t>
            </a:r>
            <a:endParaRPr/>
          </a:p>
        </p:txBody>
      </p:sp>
      <p:sp>
        <p:nvSpPr>
          <p:cNvPr id="2142" name="Google Shape;2142;p21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p21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9" name="Google Shape;2159;p21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210: Income.</a:t>
            </a:r>
            <a:endParaRPr/>
          </a:p>
        </p:txBody>
      </p:sp>
      <p:sp>
        <p:nvSpPr>
          <p:cNvPr id="2160" name="Google Shape;2160;p21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p21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0" name="Google Shape;2170;p21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210: Age.</a:t>
            </a:r>
            <a:endParaRPr/>
          </a:p>
        </p:txBody>
      </p:sp>
      <p:sp>
        <p:nvSpPr>
          <p:cNvPr id="2171" name="Google Shape;2171;p21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p21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1" name="Google Shape;2181;p21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210: Region.</a:t>
            </a:r>
            <a:endParaRPr/>
          </a:p>
        </p:txBody>
      </p:sp>
      <p:sp>
        <p:nvSpPr>
          <p:cNvPr id="2182" name="Google Shape;2182;p21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9" name="Shape 2189"/>
        <p:cNvGrpSpPr/>
        <p:nvPr/>
      </p:nvGrpSpPr>
      <p:grpSpPr>
        <a:xfrm>
          <a:off x="0" y="0"/>
          <a:ext cx="0" cy="0"/>
          <a:chOff x="0" y="0"/>
          <a:chExt cx="0" cy="0"/>
        </a:xfrm>
      </p:grpSpPr>
      <p:sp>
        <p:nvSpPr>
          <p:cNvPr id="2190" name="Google Shape;2190;p21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1" name="Google Shape;2191;p21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210: Living Arrangement.</a:t>
            </a:r>
            <a:endParaRPr/>
          </a:p>
        </p:txBody>
      </p:sp>
      <p:sp>
        <p:nvSpPr>
          <p:cNvPr id="2192" name="Google Shape;2192;p21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9" name="Shape 2199"/>
        <p:cNvGrpSpPr/>
        <p:nvPr/>
      </p:nvGrpSpPr>
      <p:grpSpPr>
        <a:xfrm>
          <a:off x="0" y="0"/>
          <a:ext cx="0" cy="0"/>
          <a:chOff x="0" y="0"/>
          <a:chExt cx="0" cy="0"/>
        </a:xfrm>
      </p:grpSpPr>
      <p:sp>
        <p:nvSpPr>
          <p:cNvPr id="2200" name="Google Shape;2200;p21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1" name="Google Shape;2201;p21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Interconnections among Critical Issues Linked to Quality of Life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circumstances within which people live and the challenges they face do not occur in isolation. Our lives are very much interconnected and as changes occur in one area, they inevitably affect other areas of our lives. The six critical issues explored in the previous sections have highlighted some factors that re-occur across those issues and revealed some groups that are facing more than one critical issue. These are summarised in this section.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Wellbeing is a system of interconnected systems. Each of the domains of the Canadian Index of Wellbeing is one of those systems, and collectively, they all contribute to quality of life. By understanding the interconnections among the domains, we recognize how placing wellbeing at the centre of strategic planning and policy development is a meaningful step forward to making change. W</a:t>
            </a:r>
            <a:r>
              <a:rPr lang="en-US" sz="1100">
                <a:solidFill>
                  <a:srgbClr val="000000"/>
                </a:solidFill>
                <a:latin typeface="Arial"/>
                <a:ea typeface="Arial"/>
                <a:cs typeface="Arial"/>
                <a:sym typeface="Arial"/>
              </a:rPr>
              <a:t>e begin to see the possibilities for innovative thinking that cuts across those systems and thereby makes for innovative solutions to </a:t>
            </a:r>
            <a:r>
              <a:rPr lang="en-US" sz="1100">
                <a:latin typeface="Arial"/>
                <a:ea typeface="Arial"/>
                <a:cs typeface="Arial"/>
                <a:sym typeface="Arial"/>
              </a:rPr>
              <a:t>enhance quality of life.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this section, a few examples are provided to illustrate how connections among indicators and across domains reveal where change can occur to enhance quality of life. They reveal inequities, especially for groups most at risk – typically those groups most marginalised in our communities – and offer some direction on where we might initiate social change.</a:t>
            </a:r>
            <a:endParaRPr/>
          </a:p>
        </p:txBody>
      </p:sp>
      <p:sp>
        <p:nvSpPr>
          <p:cNvPr id="2202" name="Google Shape;2202;p21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7" name="Shape 2207"/>
        <p:cNvGrpSpPr/>
        <p:nvPr/>
      </p:nvGrpSpPr>
      <p:grpSpPr>
        <a:xfrm>
          <a:off x="0" y="0"/>
          <a:ext cx="0" cy="0"/>
          <a:chOff x="0" y="0"/>
          <a:chExt cx="0" cy="0"/>
        </a:xfrm>
      </p:grpSpPr>
      <p:sp>
        <p:nvSpPr>
          <p:cNvPr id="2208" name="Google Shape;2208;p21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9" name="Google Shape;2209;p216:notes"/>
          <p:cNvSpPr txBox="1"/>
          <p:nvPr>
            <p:ph idx="1" type="body"/>
          </p:nvPr>
        </p:nvSpPr>
        <p:spPr>
          <a:xfrm>
            <a:off x="500062" y="4416425"/>
            <a:ext cx="6148387" cy="46609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400"/>
              <a:buFont typeface="Arial"/>
              <a:buNone/>
            </a:pPr>
            <a:r>
              <a:rPr b="1" lang="en-US" sz="1400">
                <a:solidFill>
                  <a:srgbClr val="005A73"/>
                </a:solidFill>
                <a:latin typeface="Arial"/>
                <a:ea typeface="Arial"/>
                <a:cs typeface="Arial"/>
                <a:sym typeface="Arial"/>
              </a:rPr>
              <a:t>Critical issues for selected groups in the community</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groups in our communities are at greater risk of experiencing these six critical issues?</a:t>
            </a:r>
            <a:r>
              <a:rPr lang="en-US" sz="1100">
                <a:latin typeface="Arial"/>
                <a:ea typeface="Arial"/>
                <a:cs typeface="Arial"/>
                <a:sym typeface="Arial"/>
              </a:rPr>
              <a:t>”</a:t>
            </a:r>
            <a:endParaRPr/>
          </a:p>
          <a:p>
            <a:pPr indent="0" lvl="0" marL="0" rtl="0" algn="l">
              <a:spcBef>
                <a:spcPts val="800"/>
              </a:spcBef>
              <a:spcAft>
                <a:spcPts val="0"/>
              </a:spcAft>
              <a:buClr>
                <a:schemeClr val="dk1"/>
              </a:buClr>
              <a:buSzPts val="1100"/>
              <a:buFont typeface="Arial"/>
              <a:buNone/>
            </a:pPr>
            <a:r>
              <a:rPr lang="en-US" sz="1100">
                <a:latin typeface="Arial"/>
                <a:ea typeface="Arial"/>
                <a:cs typeface="Arial"/>
                <a:sym typeface="Arial"/>
              </a:rPr>
              <a:t>Overall, residents </a:t>
            </a:r>
            <a:r>
              <a:rPr lang="en-US" sz="1100">
                <a:solidFill>
                  <a:srgbClr val="000000"/>
                </a:solidFill>
                <a:latin typeface="Arial"/>
                <a:ea typeface="Arial"/>
                <a:cs typeface="Arial"/>
                <a:sym typeface="Arial"/>
              </a:rPr>
              <a:t>at greater risk of experiencing </a:t>
            </a:r>
            <a:r>
              <a:rPr i="1" lang="en-US" sz="1100">
                <a:solidFill>
                  <a:srgbClr val="000000"/>
                </a:solidFill>
                <a:latin typeface="Arial"/>
                <a:ea typeface="Arial"/>
                <a:cs typeface="Arial"/>
                <a:sym typeface="Arial"/>
              </a:rPr>
              <a:t>all</a:t>
            </a:r>
            <a:r>
              <a:rPr lang="en-US" sz="1100">
                <a:solidFill>
                  <a:srgbClr val="000000"/>
                </a:solidFill>
                <a:latin typeface="Arial"/>
                <a:ea typeface="Arial"/>
                <a:cs typeface="Arial"/>
                <a:sym typeface="Arial"/>
              </a:rPr>
              <a:t> six critical issues tend to be </a:t>
            </a:r>
            <a:r>
              <a:rPr i="1" lang="en-US" sz="1100">
                <a:latin typeface="Arial"/>
                <a:ea typeface="Arial"/>
                <a:cs typeface="Arial"/>
                <a:sym typeface="Arial"/>
              </a:rPr>
              <a:t>single (never married), younger </a:t>
            </a:r>
            <a:r>
              <a:rPr lang="en-US" sz="1100">
                <a:latin typeface="Arial"/>
                <a:ea typeface="Arial"/>
                <a:cs typeface="Arial"/>
                <a:sym typeface="Arial"/>
              </a:rPr>
              <a:t>(under 40 years of age), and living in low income (less than $40,000 per year). Residents living with a disability or chronic illness are at significantly greater risk of experiencing all critical issues except poverty.</a:t>
            </a:r>
            <a:endParaRPr/>
          </a:p>
          <a:p>
            <a:pPr indent="0" lvl="0" marL="0" rtl="0" algn="l">
              <a:spcBef>
                <a:spcPts val="600"/>
              </a:spcBef>
              <a:spcAft>
                <a:spcPts val="0"/>
              </a:spcAft>
              <a:buClr>
                <a:schemeClr val="dk1"/>
              </a:buClr>
              <a:buSzPts val="1100"/>
              <a:buFont typeface="Arial"/>
              <a:buNone/>
            </a:pPr>
            <a:r>
              <a:rPr i="1" lang="en-US" sz="1100">
                <a:latin typeface="Arial"/>
                <a:ea typeface="Arial"/>
                <a:cs typeface="Arial"/>
                <a:sym typeface="Arial"/>
              </a:rPr>
              <a:t>Women</a:t>
            </a:r>
            <a:r>
              <a:rPr lang="en-US" sz="1100">
                <a:latin typeface="Arial"/>
                <a:ea typeface="Arial"/>
                <a:cs typeface="Arial"/>
                <a:sym typeface="Arial"/>
              </a:rPr>
              <a:t> are more likely to feel socially isolated, experience financial insecurity, report lower levels of health, and perceive health care services as less accessible. </a:t>
            </a:r>
            <a:r>
              <a:rPr i="1" lang="en-US" sz="1100">
                <a:latin typeface="Arial"/>
                <a:ea typeface="Arial"/>
                <a:cs typeface="Arial"/>
                <a:sym typeface="Arial"/>
              </a:rPr>
              <a:t>Men</a:t>
            </a:r>
            <a:r>
              <a:rPr lang="en-US" sz="1100">
                <a:latin typeface="Arial"/>
                <a:ea typeface="Arial"/>
                <a:cs typeface="Arial"/>
                <a:sym typeface="Arial"/>
              </a:rPr>
              <a:t> are more likely to have a lower sense of community, less trust in institutions, and experience discrimination more frequently because of their ethnicity, culture, or skin colour.</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Nova Scotians living in </a:t>
            </a:r>
            <a:r>
              <a:rPr i="1" lang="en-US" sz="1100">
                <a:latin typeface="Arial"/>
                <a:ea typeface="Arial"/>
                <a:cs typeface="Arial"/>
                <a:sym typeface="Arial"/>
              </a:rPr>
              <a:t>low income </a:t>
            </a:r>
            <a:r>
              <a:rPr lang="en-US" sz="1100">
                <a:latin typeface="Arial"/>
                <a:ea typeface="Arial"/>
                <a:cs typeface="Arial"/>
                <a:sym typeface="Arial"/>
              </a:rPr>
              <a:t>(less than $40,000 per year) are at greater risk of experiencing </a:t>
            </a:r>
            <a:r>
              <a:rPr i="1" lang="en-US" sz="1100">
                <a:latin typeface="Arial"/>
                <a:ea typeface="Arial"/>
                <a:cs typeface="Arial"/>
                <a:sym typeface="Arial"/>
              </a:rPr>
              <a:t>all</a:t>
            </a:r>
            <a:r>
              <a:rPr lang="en-US" sz="1100">
                <a:latin typeface="Arial"/>
                <a:ea typeface="Arial"/>
                <a:cs typeface="Arial"/>
                <a:sym typeface="Arial"/>
              </a:rPr>
              <a:t> six critical issues. Low income residents, especially those with annual incomes under $10,000, are most likely to feel socially isolated, feel less sense of community, be less trustful of institutions, to experience discrimination, and have lower health outcomes.</a:t>
            </a:r>
            <a:endParaRPr/>
          </a:p>
          <a:p>
            <a:pPr indent="0" lvl="0" marL="0" rtl="0" algn="l">
              <a:spcBef>
                <a:spcPts val="600"/>
              </a:spcBef>
              <a:spcAft>
                <a:spcPts val="0"/>
              </a:spcAft>
              <a:buClr>
                <a:schemeClr val="dk1"/>
              </a:buClr>
              <a:buSzPts val="1100"/>
              <a:buFont typeface="Arial"/>
              <a:buNone/>
            </a:pPr>
            <a:r>
              <a:rPr lang="en-US" sz="1100">
                <a:latin typeface="Arial"/>
                <a:ea typeface="Arial"/>
                <a:cs typeface="Arial"/>
                <a:sym typeface="Arial"/>
              </a:rPr>
              <a:t>Generally, Nova Scotians who are </a:t>
            </a:r>
            <a:r>
              <a:rPr i="1" lang="en-US" sz="1100">
                <a:latin typeface="Arial"/>
                <a:ea typeface="Arial"/>
                <a:cs typeface="Arial"/>
                <a:sym typeface="Arial"/>
              </a:rPr>
              <a:t>on their own </a:t>
            </a:r>
            <a:r>
              <a:rPr lang="en-US" sz="1100">
                <a:latin typeface="Arial"/>
                <a:ea typeface="Arial"/>
                <a:cs typeface="Arial"/>
                <a:sym typeface="Arial"/>
              </a:rPr>
              <a:t>are at higher risk. Specifically:</a:t>
            </a:r>
            <a:endParaRPr/>
          </a:p>
          <a:p>
            <a:pPr indent="-69850" lvl="1" marL="0" rtl="0" algn="l">
              <a:spcBef>
                <a:spcPts val="600"/>
              </a:spcBef>
              <a:spcAft>
                <a:spcPts val="0"/>
              </a:spcAft>
              <a:buClr>
                <a:schemeClr val="dk1"/>
              </a:buClr>
              <a:buSzPts val="1100"/>
              <a:buFont typeface="Courier New"/>
              <a:buChar char="o"/>
            </a:pPr>
            <a:r>
              <a:rPr i="1" lang="en-US" sz="1100">
                <a:latin typeface="Arial"/>
                <a:ea typeface="Arial"/>
                <a:cs typeface="Arial"/>
                <a:sym typeface="Arial"/>
              </a:rPr>
              <a:t>single parents </a:t>
            </a:r>
            <a:r>
              <a:rPr lang="en-US" sz="1100">
                <a:latin typeface="Arial"/>
                <a:ea typeface="Arial"/>
                <a:cs typeface="Arial"/>
                <a:sym typeface="Arial"/>
              </a:rPr>
              <a:t>are more likely to feel socially isolated, feel less sense of community, experience greater financial insecurity, and </a:t>
            </a:r>
            <a:r>
              <a:rPr lang="en-US" sz="1100">
                <a:solidFill>
                  <a:srgbClr val="000000"/>
                </a:solidFill>
                <a:latin typeface="Arial"/>
                <a:ea typeface="Arial"/>
                <a:cs typeface="Arial"/>
                <a:sym typeface="Arial"/>
              </a:rPr>
              <a:t>see health care as less accessible and of lower quality</a:t>
            </a:r>
            <a:r>
              <a:rPr lang="en-US" sz="1100">
                <a:latin typeface="Arial"/>
                <a:ea typeface="Arial"/>
                <a:cs typeface="Arial"/>
                <a:sym typeface="Arial"/>
              </a:rPr>
              <a:t>. </a:t>
            </a:r>
            <a:endParaRPr/>
          </a:p>
          <a:p>
            <a:pPr indent="-69850" lvl="1" marL="0" rtl="0" algn="l">
              <a:spcBef>
                <a:spcPts val="0"/>
              </a:spcBef>
              <a:spcAft>
                <a:spcPts val="0"/>
              </a:spcAft>
              <a:buClr>
                <a:schemeClr val="dk1"/>
              </a:buClr>
              <a:buSzPts val="1100"/>
              <a:buFont typeface="Courier New"/>
              <a:buChar char="o"/>
            </a:pPr>
            <a:r>
              <a:rPr i="1" lang="en-US" sz="1100">
                <a:latin typeface="Arial"/>
                <a:ea typeface="Arial"/>
                <a:cs typeface="Arial"/>
                <a:sym typeface="Arial"/>
              </a:rPr>
              <a:t>adults living alone </a:t>
            </a:r>
            <a:r>
              <a:rPr lang="en-US" sz="1100">
                <a:latin typeface="Arial"/>
                <a:ea typeface="Arial"/>
                <a:cs typeface="Arial"/>
                <a:sym typeface="Arial"/>
              </a:rPr>
              <a:t>are more to feel socially isolated, have less trust in institutions, and experience greater discrimination because of their ethnicity, culture, or skin colour. </a:t>
            </a:r>
            <a:endParaRPr/>
          </a:p>
          <a:p>
            <a:pPr indent="-69850" lvl="1" marL="0" rtl="0" algn="l">
              <a:spcBef>
                <a:spcPts val="0"/>
              </a:spcBef>
              <a:spcAft>
                <a:spcPts val="0"/>
              </a:spcAft>
              <a:buClr>
                <a:schemeClr val="dk1"/>
              </a:buClr>
              <a:buSzPts val="1100"/>
              <a:buFont typeface="Courier New"/>
              <a:buChar char="o"/>
            </a:pPr>
            <a:r>
              <a:rPr i="1" lang="en-US" sz="1100">
                <a:latin typeface="Arial"/>
                <a:ea typeface="Arial"/>
                <a:cs typeface="Arial"/>
                <a:sym typeface="Arial"/>
              </a:rPr>
              <a:t>adults sharing accommodation with others </a:t>
            </a:r>
            <a:r>
              <a:rPr lang="en-US" sz="1100">
                <a:latin typeface="Arial"/>
                <a:ea typeface="Arial"/>
                <a:cs typeface="Arial"/>
                <a:sym typeface="Arial"/>
              </a:rPr>
              <a:t>are more likely to feel socially isolated, feel less sense of community, have less trust in institutions, and experience greater discrimination because of their ethnicity, culture, or skin colour.</a:t>
            </a:r>
            <a:endParaRPr/>
          </a:p>
        </p:txBody>
      </p:sp>
      <p:sp>
        <p:nvSpPr>
          <p:cNvPr id="2210" name="Google Shape;2210;p21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4" name="Shape 2224"/>
        <p:cNvGrpSpPr/>
        <p:nvPr/>
      </p:nvGrpSpPr>
      <p:grpSpPr>
        <a:xfrm>
          <a:off x="0" y="0"/>
          <a:ext cx="0" cy="0"/>
          <a:chOff x="0" y="0"/>
          <a:chExt cx="0" cy="0"/>
        </a:xfrm>
      </p:grpSpPr>
      <p:sp>
        <p:nvSpPr>
          <p:cNvPr id="2225" name="Google Shape;2225;p2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6" name="Google Shape;2226;p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2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Community Vitality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Vital communities are those that have strong, active, and inclusive relationships among people, private, public, and non-governmental organizations that foster individual and collective wellbeing.</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Vital communities are able to cultivate and marshal rich and diverse relationships in order to create, adapt, and thrive in the changing world. They do so by focusing on social relationships and support, including community safety and social engagement, and on social norms and values, including feelings towards others and residents’ sense of belonging to their communities.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this section on Community Vitality, we look at </a:t>
            </a:r>
            <a:r>
              <a:rPr i="1" lang="en-US" sz="1100">
                <a:latin typeface="Arial"/>
                <a:ea typeface="Arial"/>
                <a:cs typeface="Arial"/>
                <a:sym typeface="Arial"/>
              </a:rPr>
              <a:t>social connections</a:t>
            </a:r>
            <a:r>
              <a:rPr lang="en-US" sz="1100">
                <a:latin typeface="Arial"/>
                <a:ea typeface="Arial"/>
                <a:cs typeface="Arial"/>
                <a:sym typeface="Arial"/>
              </a:rPr>
              <a:t>, including </a:t>
            </a:r>
            <a:r>
              <a:rPr i="1" lang="en-US" sz="1100">
                <a:latin typeface="Arial"/>
                <a:ea typeface="Arial"/>
                <a:cs typeface="Arial"/>
                <a:sym typeface="Arial"/>
              </a:rPr>
              <a:t>close relatives and close friends </a:t>
            </a:r>
            <a:r>
              <a:rPr lang="en-US" sz="1100">
                <a:latin typeface="Arial"/>
                <a:ea typeface="Arial"/>
                <a:cs typeface="Arial"/>
                <a:sym typeface="Arial"/>
              </a:rPr>
              <a:t>that people feel at ease with, can talk to, or call for help; and </a:t>
            </a:r>
            <a:r>
              <a:rPr i="1" lang="en-US" sz="1100">
                <a:latin typeface="Arial"/>
                <a:ea typeface="Arial"/>
                <a:cs typeface="Arial"/>
                <a:sym typeface="Arial"/>
              </a:rPr>
              <a:t>neighbours</a:t>
            </a:r>
            <a:r>
              <a:rPr lang="en-US" sz="1100">
                <a:latin typeface="Arial"/>
                <a:ea typeface="Arial"/>
                <a:cs typeface="Arial"/>
                <a:sym typeface="Arial"/>
              </a:rPr>
              <a:t> from whom people feel they can ask a favour.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272" name="Google Shape;272;p2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2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Community Vitality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many close social connections do residents with different household incomes report?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There is a clear relationship between income and numbers of close social connections that Nova Scotians report. As annual household incomes increase, so do the average numbers of close relatives, of close friends, and of neighbours residents know well enough to ask for a favour.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281" name="Google Shape;281;p2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2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Community Vitality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many close social connections do residents of different ages report?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There are small variations on reported numbers of close relatives among residents in different age groups.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Age appears to be related to the average numbers of close friends and of neighbours residents know well enough to ask for a favour. As people age, the numbers of close friends and neighbours they have increase. Age is not strongly associated with the number of close relatives reported.</a:t>
            </a:r>
            <a:endParaRPr/>
          </a:p>
        </p:txBody>
      </p:sp>
      <p:sp>
        <p:nvSpPr>
          <p:cNvPr id="290" name="Google Shape;290;p2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2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Community Vitality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many close social connections do residents residing in different regions report?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Antigonish-Guysborough, Strait Area-West Cape Breton, and Colchester report having more close relatives, whereas residents living in Lunenburg-Queens report the lowest number of close relatives.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so than residents of other regions, residents living in Antigonish-Guysborough report having more close friends. In contrast, people residing in South West Nova report having the fewest close friends in their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Strait Area-West Cape Breton have more neighbours that they know well enough to ask for a favour. In contrast, people living in Cumberland report the fewest neighbours that they can count on to do them a favour.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299" name="Google Shape;299;p2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2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Community Vitality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many close social connections do residents with different living arrangements report?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Couples, whether living with children at home or with no children at home, report more close relatives than people with other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parents report having the fewest close friends with whom they feel at ease, can talk to about what is on their mind, or call on for help.</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Couples, whether living with children at home or with no children at home, </a:t>
            </a:r>
            <a:r>
              <a:rPr lang="en-US" sz="1100">
                <a:latin typeface="Arial"/>
                <a:ea typeface="Arial"/>
                <a:cs typeface="Arial"/>
                <a:sym typeface="Arial"/>
              </a:rPr>
              <a:t>report having more neighbours that they know well enough to ask for a favour. In contrast, households of adults sharing accommodation with others and single parent families report having notably fewer neighbours from whom they know well enough to ask a favour.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06" name="Google Shape;306;p2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2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Democratic Engagement means being involved in advancing democracy through political institutions, organizations, and activities.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society that enjoys a high degree of democratic engagement is one where citizens participate in political activities, express political views, and foster political knowledge; where governments build relationships, trust, shared responsibility, and participation opportunities with citizens; and where citizens, governments, and civil society uphold democratic values at local, provincial, and national levels. A healthy democracy needs citizens who feel their votes count, are informed, participate, debate, and advocate. It needs governments at all levels to be transparent, inclusive, consultative, and trustworthy. In essence, political leadership, citizen participation, and communication demonstrate the level of democratic engagement.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Democratic Engagement, we look at Nova Scotians’ interest in politics – nationally, provincially, and locally (including band politics).</a:t>
            </a:r>
            <a:endParaRPr/>
          </a:p>
        </p:txBody>
      </p:sp>
      <p:sp>
        <p:nvSpPr>
          <p:cNvPr id="313" name="Google Shape;313;p2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2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interested are Nova Scotians</a:t>
            </a:r>
            <a:r>
              <a:rPr i="1" lang="en-US" sz="1100">
                <a:solidFill>
                  <a:srgbClr val="000000"/>
                </a:solidFill>
                <a:latin typeface="Arial"/>
                <a:ea typeface="Arial"/>
                <a:cs typeface="Arial"/>
                <a:sym typeface="Arial"/>
              </a:rPr>
              <a:t> in different levels of politics</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Nova Scotians indicated that they have greater interest in federal and provincial politics than in local (or band) politics.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of Nova Scotians express greater interest in federal politics (53.7%) and in provincial politics (52.3%) than in local politics. More than 10% fewer Nova Scotians report having greater interest in local politics (41.5%).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22" name="Google Shape;322;p2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2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interest in local politics related to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annual household incomes increase, interest in local politics also increases.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one-third (38.5%) to more than half (53.6%) of residents with household incomes less than $40,000 per year are not interested in local politics.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One-quarter of residents with annual household incomes of $150,000 and over (25.0%) are not interested in local politics; in contrast, almost half of these residents in the highest income category (48.6%) are very interested in local politics.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29" name="Google Shape;329;p2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7" name="Google Shape;337;p3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interest in local politics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interested in local politics steadily increases as they get older.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over one-third of younger residents, under 40 years of age, (35.0%) are very interested in local politics compared to over half of older residents (65 years of age and older) who express greater interest in local politics (51.4% to 55.3%).</a:t>
            </a:r>
            <a:endParaRPr/>
          </a:p>
        </p:txBody>
      </p:sp>
      <p:sp>
        <p:nvSpPr>
          <p:cNvPr id="338" name="Google Shape;338;p3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6" name="Google Shape;346;p3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interest in local politics related to the region where Nova Scotians live?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regions with the highest percentage of residents with </a:t>
            </a:r>
            <a:r>
              <a:rPr i="1" lang="en-US" sz="1100">
                <a:latin typeface="Arial"/>
                <a:ea typeface="Arial"/>
                <a:cs typeface="Arial"/>
                <a:sym typeface="Arial"/>
              </a:rPr>
              <a:t>greater</a:t>
            </a:r>
            <a:r>
              <a:rPr lang="en-US" sz="1100">
                <a:latin typeface="Arial"/>
                <a:ea typeface="Arial"/>
                <a:cs typeface="Arial"/>
                <a:sym typeface="Arial"/>
              </a:rPr>
              <a:t> </a:t>
            </a:r>
            <a:r>
              <a:rPr i="1" lang="en-US" sz="1100">
                <a:latin typeface="Arial"/>
                <a:ea typeface="Arial"/>
                <a:cs typeface="Arial"/>
                <a:sym typeface="Arial"/>
              </a:rPr>
              <a:t>interest</a:t>
            </a:r>
            <a:r>
              <a:rPr lang="en-US" sz="1100">
                <a:latin typeface="Arial"/>
                <a:ea typeface="Arial"/>
                <a:cs typeface="Arial"/>
                <a:sym typeface="Arial"/>
              </a:rPr>
              <a:t> in local politics are Antigonish-Guysborough (45.4%), Halifax Regional Municipality (44.0%), and Strait Area-West Cape Breton (43.4%).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contrast, the regions with the highest percentage of residents with </a:t>
            </a:r>
            <a:r>
              <a:rPr i="1" lang="en-US" sz="1100">
                <a:latin typeface="Arial"/>
                <a:ea typeface="Arial"/>
                <a:cs typeface="Arial"/>
                <a:sym typeface="Arial"/>
              </a:rPr>
              <a:t>very little interest </a:t>
            </a:r>
            <a:r>
              <a:rPr lang="en-US" sz="1100">
                <a:latin typeface="Arial"/>
                <a:ea typeface="Arial"/>
                <a:cs typeface="Arial"/>
                <a:sym typeface="Arial"/>
              </a:rPr>
              <a:t>in local politics are South West Nova (40.2%), Cumberland (39.0%), and Colchester (38.1%).</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47" name="Google Shape;347;p3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4" name="Google Shape;354;p3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Democratic Engagement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interest in local politics related to living arrangements?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of couples with no children living at home (47.0%), couples with no children (44.0%), and adults living alone (43.3%) express greater interest in local politics.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contrast, one-third of single parents (33.1%) and adults sharing accommodation with others (33.4%) report greater interest in local politics – more than 10% fewer than couples.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55" name="Google Shape;355;p3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3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Education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Education is the systematic instruction, schooling, or training given to the young in preparation for the work of life, and by extension, similar instruction or training obtained in adulthood.</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Societies that thrive encourage a thirst for knowledge – at every age and stage of life. Education is a process that begins before school age and is reflected in pre-school arrangements such as child care and early childhood education. Children are born ready to learn – the experiences and relationships in the years leading up to school age influence the capacity for learning. It also continues beyond elementary and high school, to college, university, and professional training through apprenticeships. Education continues as lifelong learning. As the world changes, education helps Canadians adapt to new challenges.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Education, we look at Nova Scotians’ reasons for taking formal education courses and the percentage who took courses for interest either in the community or online during the past year.</a:t>
            </a:r>
            <a:endParaRPr/>
          </a:p>
        </p:txBody>
      </p:sp>
      <p:sp>
        <p:nvSpPr>
          <p:cNvPr id="363" name="Google Shape;363;p3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1" name="Google Shape;371;p3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Education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a:t>
            </a:r>
            <a:r>
              <a:rPr i="1" lang="en-US" sz="1100">
                <a:latin typeface="Arial"/>
                <a:ea typeface="Arial"/>
                <a:cs typeface="Arial"/>
                <a:sym typeface="Arial"/>
              </a:rPr>
              <a:t>hat are the main reasons residents take formal educational courses?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One-quarter of Nova Scotians (25.0%) who took formal educational courses in the past year did so to improve skills for their current job. This was the most frequently cited reason.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one in five Nova Scotians took formal education courses to prepare for a job in the future (19.4%) or to obtain a qualification related to their current job (18.7%).</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Comparatively fewer residents (14.3%) took formal educational courses to get started in a current or a new job.</a:t>
            </a:r>
            <a:endParaRPr/>
          </a:p>
        </p:txBody>
      </p:sp>
      <p:sp>
        <p:nvSpPr>
          <p:cNvPr id="372" name="Google Shape;372;p3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8" name="Google Shape;378;p35: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Education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took courses for interest in the past year?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Increases in annual household income are generally related to higher percentages of residents taking course for interest. With each increase in annual household income from $40,000 to $120,000, an</a:t>
            </a:r>
            <a:r>
              <a:rPr lang="en-US" sz="1100">
                <a:latin typeface="Arial"/>
                <a:ea typeface="Arial"/>
                <a:cs typeface="Arial"/>
                <a:sym typeface="Arial"/>
              </a:rPr>
              <a:t> increasing percentage of residents took courses for interest in the past year. Except for those with incomes under $10,000 per year (20.5%), a higher percentage of those residents with annual household incomes over $100,000 per year took courses for interest.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Nova Scotians get older, they are less likely to take courses for interest. Younger residents – those from 14 to 39 years of age – were most likely to take courses for interest in the past year (21.8%).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People residing in Halifax Regional Municipality (18.7%) and in </a:t>
            </a:r>
            <a:r>
              <a:rPr lang="en-US" sz="1100">
                <a:solidFill>
                  <a:srgbClr val="000000"/>
                </a:solidFill>
                <a:latin typeface="Arial"/>
                <a:ea typeface="Arial"/>
                <a:cs typeface="Arial"/>
                <a:sym typeface="Arial"/>
              </a:rPr>
              <a:t>Lunenburg-Queens (17.5%) </a:t>
            </a:r>
            <a:r>
              <a:rPr lang="en-US" sz="1100">
                <a:latin typeface="Arial"/>
                <a:ea typeface="Arial"/>
                <a:cs typeface="Arial"/>
                <a:sym typeface="Arial"/>
              </a:rPr>
              <a:t>were the most likely to take courses for interest in the past year, while residents of Antigonish-Guysborough (11.8%) and Cape Breton Regional Municipality (13.4%) were least likely to take courses for interest.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Nova Scotians with quite different living arrangements were just as likely to take courses for interest in the past year. Couples with no children (20.7%), adults sharing accommodations (20.3%), and single parents (19.1%) were most likely to take courses for interest while couples with no children at home were least likely to do so (13.3%).</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379" name="Google Shape;379;p3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p36: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35: Income. </a:t>
            </a:r>
            <a:endParaRPr sz="1100">
              <a:latin typeface="Arial"/>
              <a:ea typeface="Arial"/>
              <a:cs typeface="Arial"/>
              <a:sym typeface="Arial"/>
            </a:endParaRPr>
          </a:p>
        </p:txBody>
      </p:sp>
      <p:sp>
        <p:nvSpPr>
          <p:cNvPr id="395" name="Google Shape;395;p3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3" name="Google Shape;403;p3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35: Age.</a:t>
            </a:r>
            <a:endParaRPr sz="1100">
              <a:latin typeface="Arial"/>
              <a:ea typeface="Arial"/>
              <a:cs typeface="Arial"/>
              <a:sym typeface="Arial"/>
            </a:endParaRPr>
          </a:p>
        </p:txBody>
      </p:sp>
      <p:sp>
        <p:nvSpPr>
          <p:cNvPr id="404" name="Google Shape;404;p3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2" name="Google Shape;412;p38: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35: Region. </a:t>
            </a:r>
            <a:endParaRPr sz="1100">
              <a:latin typeface="Arial"/>
              <a:ea typeface="Arial"/>
              <a:cs typeface="Arial"/>
              <a:sym typeface="Arial"/>
            </a:endParaRPr>
          </a:p>
        </p:txBody>
      </p:sp>
      <p:sp>
        <p:nvSpPr>
          <p:cNvPr id="413" name="Google Shape;413;p3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3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35: Living Arrangement.</a:t>
            </a:r>
            <a:endParaRPr sz="1100">
              <a:latin typeface="Arial"/>
              <a:ea typeface="Arial"/>
              <a:cs typeface="Arial"/>
              <a:sym typeface="Arial"/>
            </a:endParaRPr>
          </a:p>
        </p:txBody>
      </p:sp>
      <p:sp>
        <p:nvSpPr>
          <p:cNvPr id="422" name="Google Shape;422;p3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4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environment is the foundation upon which human societies are built and the source of our sustained wellbeing. On a broader level, environmental protection involves the prevention of waste and damage while revitalizing our ecosystems and working towards the sustainability of all of our natural resources.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environment is the basis for our health, our communities, and our economy. Despite its fundamental importance to human existence and the natural resource wealth it provides to Canada, we often fail to appreciate the various ecosystem services provided by nature that sustain human wellbeing. Indeed, our wellbeing is influenced directly by the quality of our air, soil, and water.</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the Environment, we look at Nova Scotians’ perceptions of: (1) the quality of the environment in their community, (2) the opportunities to enjoy nature, and (3) traffic congestion in their community.</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431" name="Google Shape;431;p4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9" name="Google Shape;439;p41:notes"/>
          <p:cNvSpPr txBox="1"/>
          <p:nvPr>
            <p:ph idx="1" type="body"/>
          </p:nvPr>
        </p:nvSpPr>
        <p:spPr>
          <a:xfrm>
            <a:off x="641350" y="4371975"/>
            <a:ext cx="5422900" cy="45862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with different annual household incomes perceive the quality of the  environment in their community?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their annual household incomes increase, Nova Scotians agree more that the quality of the natural environment in the community is higher.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As their annual household incomes increase, Nova Scotians agree more that </a:t>
            </a:r>
            <a:r>
              <a:rPr lang="en-US" sz="1100">
                <a:latin typeface="Arial"/>
                <a:ea typeface="Arial"/>
                <a:cs typeface="Arial"/>
                <a:sym typeface="Arial"/>
              </a:rPr>
              <a:t>there are plenty of opportunities to enjoy nature in their community.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Traffic congestion in their community is seen as a problem more so by r</a:t>
            </a:r>
            <a:r>
              <a:rPr lang="en-US" sz="1100">
                <a:latin typeface="Arial"/>
                <a:ea typeface="Arial"/>
                <a:cs typeface="Arial"/>
                <a:sym typeface="Arial"/>
              </a:rPr>
              <a:t>esidents with the lowest (under $20,000 per year) and the highest (over $100,000 per year) incomes.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Averages are based on a 7-point scale where 1=very strongly disagree and 7=very strongly agree.</a:t>
            </a:r>
            <a:endParaRPr/>
          </a:p>
        </p:txBody>
      </p:sp>
      <p:sp>
        <p:nvSpPr>
          <p:cNvPr id="440" name="Google Shape;440;p4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4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of different ages perceive the quality of the environment in their community?</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Regardless of age, residents feel the quality of the natural environment is very good and that there are plenty of opportunities to enjoy nature in their community. Only those residents 75 years and older feel somewhat less strongly about these two aspects of their natural 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Age does not appear to be related to residents’ perceptions of traffic congestion in their community. Nova Scotians of all ages perceive traffic congestion fairly similarly.</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a:p>
        </p:txBody>
      </p:sp>
      <p:sp>
        <p:nvSpPr>
          <p:cNvPr id="449" name="Google Shape;449;p4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p43: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in different regions of Nova Scotia perceive the quality of </a:t>
            </a:r>
            <a:r>
              <a:rPr i="1" lang="en-US" sz="1100">
                <a:solidFill>
                  <a:srgbClr val="000000"/>
                </a:solidFill>
                <a:latin typeface="Arial"/>
                <a:ea typeface="Arial"/>
                <a:cs typeface="Arial"/>
                <a:sym typeface="Arial"/>
              </a:rPr>
              <a:t>the environment in their community</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Strait Area-West Cape Breton agree most strongly that the quality of the natural environment is good in the community, followed closely in that view by residents living in Antigonish-Guysborough. In contrast, even though residents living in Pictou agree the quality of the natural environment is reasonably good, they report the lowest ratings of any region in the province.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of all regions in Nova Scotia generally agree that there are plenty of opportunities to enjoy nature in their community, and in particular, residents living in Strait Area-West Cape Breton agree significantly more strongly than residents of any other region. While residents living in Cumberland and in Cape Breton Regional Municipality still agree fairly strongly there are plenty of opportunities to enjoy nature in the community, their ratings are lower than any other region in the province.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Significantly more so than Nova Scotians living any where in the province, residents of Halifax Regional Municipality agree strongly that traffic congestion is a problem in their community. </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a:p>
        </p:txBody>
      </p:sp>
      <p:sp>
        <p:nvSpPr>
          <p:cNvPr id="456" name="Google Shape;456;p4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2" name="Google Shape;462;p44: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Environment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residents with different living arrangements perceive the quality of </a:t>
            </a:r>
            <a:r>
              <a:rPr i="1" lang="en-US" sz="1100">
                <a:solidFill>
                  <a:srgbClr val="000000"/>
                </a:solidFill>
                <a:latin typeface="Arial"/>
                <a:ea typeface="Arial"/>
                <a:cs typeface="Arial"/>
                <a:sym typeface="Arial"/>
              </a:rPr>
              <a:t>the environment in their community</a:t>
            </a:r>
            <a:r>
              <a:rPr i="1" lang="en-US" sz="1100">
                <a:latin typeface="Arial"/>
                <a:ea typeface="Arial"/>
                <a:cs typeface="Arial"/>
                <a:sym typeface="Arial"/>
              </a:rPr>
              <a: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Households comprised of couples, whether or not there are children living at home, agree more strongly than residents in any other living arrangement that both the quality of natural environment and opportunities to enjoy nature are very good in their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Households with adults sharing accommodation with others agree more strongly that traffic congestion is a problem in the community.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single parent families generally report lower levels of agreement than most residents in other living arrangements on all aspects of the perceived quality of the environment in the community.</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p:txBody>
      </p:sp>
      <p:sp>
        <p:nvSpPr>
          <p:cNvPr id="463" name="Google Shape;463;p4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4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Healthy Populations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Healthy Populations domain considers the physical, mental, and social wellbeing of the population. It examines life expectancy, lifestyle and behaviours, and the circumstances that influence health, such as access to health care.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Healthy populations captures both the overall health of the population (“health status”) as well as factors that influence health (“health determinants”). This broad perspective is used because peoples’ lifestyles and behaviours are constrained and shaped by broader social factors such as how food is distributed and priced, how houses are constructed and located, how urban transportation is designed, how easily people can access health care and recreational services, and how we interact with the natural environment.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Healthy Populations, we look at the extent to which Nova Scotians agree that they engage in health-related behaviours. In particular: (1) their substance use (e.g., recreational drugs), (2) their engagement in good quality exercise, and (3) their efforts to eat healthy meals on a regular basis.</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470" name="Google Shape;470;p4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6: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Healthy Populations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did Nova Scotians engage in substance use (i.e., recreational drugs) in the past week?</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higher percentage of residents living on annual household incomes less than $20,000 were more likely to engage in substance use in the past week (over 18.0%) </a:t>
            </a:r>
            <a:r>
              <a:rPr lang="en-US" sz="1100">
                <a:solidFill>
                  <a:srgbClr val="000000"/>
                </a:solidFill>
                <a:latin typeface="Arial"/>
                <a:ea typeface="Arial"/>
                <a:cs typeface="Arial"/>
                <a:sym typeface="Arial"/>
              </a:rPr>
              <a:t>with those with incomes under $10,000 significantly higher (22.6%) than any other income group</a:t>
            </a: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one in four residents </a:t>
            </a:r>
            <a:r>
              <a:rPr lang="en-US" sz="1100">
                <a:solidFill>
                  <a:srgbClr val="000000"/>
                </a:solidFill>
                <a:latin typeface="Arial"/>
                <a:ea typeface="Arial"/>
                <a:cs typeface="Arial"/>
                <a:sym typeface="Arial"/>
              </a:rPr>
              <a:t>under 40 years of age (24.3%) </a:t>
            </a:r>
            <a:r>
              <a:rPr lang="en-US" sz="1100">
                <a:latin typeface="Arial"/>
                <a:ea typeface="Arial"/>
                <a:cs typeface="Arial"/>
                <a:sym typeface="Arial"/>
              </a:rPr>
              <a:t>engaged in substance in the past week, which is more than twice the percentage of residents over 40 years. The percentage of residents engaged in substance use decreases significantly as residents age.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Halifax Regional Municipality (17.0%), Annapolis Valley-Hants (15.5%), and Lunenburg-Queens (15.0%) were the most likely to engage in substance use in the past week, compared to fewer than one in ten residents of </a:t>
            </a:r>
            <a:r>
              <a:rPr lang="en-US" sz="1100">
                <a:solidFill>
                  <a:srgbClr val="000000"/>
                </a:solidFill>
                <a:latin typeface="Arial"/>
                <a:ea typeface="Arial"/>
                <a:cs typeface="Arial"/>
                <a:sym typeface="Arial"/>
              </a:rPr>
              <a:t>South West Nova (9.8%) and </a:t>
            </a:r>
            <a:r>
              <a:rPr lang="en-US" sz="1100">
                <a:latin typeface="Arial"/>
                <a:ea typeface="Arial"/>
                <a:cs typeface="Arial"/>
                <a:sym typeface="Arial"/>
              </a:rPr>
              <a:t>Cape Breton Regional Municipality (9.6%).</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much higher percentage of residents who are sharing accommodation with others (26.3%) were the most likely to engage in substance use in the past week.</a:t>
            </a:r>
            <a:endParaRPr/>
          </a:p>
          <a:p>
            <a:pPr indent="0" lvl="0" marL="0" rtl="0" algn="l">
              <a:spcBef>
                <a:spcPts val="0"/>
              </a:spcBef>
              <a:spcAft>
                <a:spcPts val="0"/>
              </a:spcAft>
              <a:buClr>
                <a:schemeClr val="dk1"/>
              </a:buClr>
              <a:buSzPts val="1600"/>
              <a:buFont typeface="Calibri"/>
              <a:buNone/>
            </a:pPr>
            <a:r>
              <a:t/>
            </a:r>
            <a:endParaRPr sz="16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solidFill>
                  <a:srgbClr val="000000"/>
                </a:solidFill>
                <a:latin typeface="Arial"/>
                <a:ea typeface="Arial"/>
                <a:cs typeface="Arial"/>
                <a:sym typeface="Arial"/>
              </a:rPr>
              <a:t>Percentages based on all of those residents who agreed </a:t>
            </a:r>
            <a:r>
              <a:rPr lang="en-US" sz="1000">
                <a:latin typeface="Arial"/>
                <a:ea typeface="Arial"/>
                <a:cs typeface="Arial"/>
                <a:sym typeface="Arial"/>
              </a:rPr>
              <a:t>they used recreational drugs in the past week (i.e., those who scored 5 or higher on a 7-point agreement scale). </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p:txBody>
      </p:sp>
      <p:sp>
        <p:nvSpPr>
          <p:cNvPr id="479" name="Google Shape;479;p4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p47: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46: Income.</a:t>
            </a:r>
            <a:endParaRPr sz="1000">
              <a:latin typeface="Arial"/>
              <a:ea typeface="Arial"/>
              <a:cs typeface="Arial"/>
              <a:sym typeface="Arial"/>
            </a:endParaRPr>
          </a:p>
        </p:txBody>
      </p:sp>
      <p:sp>
        <p:nvSpPr>
          <p:cNvPr id="494" name="Google Shape;494;p4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2" name="Google Shape;502;p48: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46: Age.</a:t>
            </a:r>
            <a:endParaRPr sz="1000">
              <a:latin typeface="Arial"/>
              <a:ea typeface="Arial"/>
              <a:cs typeface="Arial"/>
              <a:sym typeface="Arial"/>
            </a:endParaRPr>
          </a:p>
        </p:txBody>
      </p:sp>
      <p:sp>
        <p:nvSpPr>
          <p:cNvPr id="503" name="Google Shape;503;p4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4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46: Region.</a:t>
            </a:r>
            <a:endParaRPr sz="1000">
              <a:latin typeface="Arial"/>
              <a:ea typeface="Arial"/>
              <a:cs typeface="Arial"/>
              <a:sym typeface="Arial"/>
            </a:endParaRPr>
          </a:p>
        </p:txBody>
      </p:sp>
      <p:sp>
        <p:nvSpPr>
          <p:cNvPr id="512" name="Google Shape;512;p4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5: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A Closer Look: The Nova Scotia Quality of Life Survey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When referring to this report, please use this citation: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Smale, B., &amp; Gao, M. (2020). </a:t>
            </a:r>
            <a:r>
              <a:rPr i="1" lang="en-US" sz="1100">
                <a:latin typeface="Arial"/>
                <a:ea typeface="Arial"/>
                <a:cs typeface="Arial"/>
                <a:sym typeface="Arial"/>
              </a:rPr>
              <a:t>A Closer Look: The Nova Scotia Quality of Life Survey based on the CIW Community Wellbeing Survey</a:t>
            </a:r>
            <a:r>
              <a:rPr lang="en-US" sz="1100">
                <a:latin typeface="Arial"/>
                <a:ea typeface="Arial"/>
                <a:cs typeface="Arial"/>
                <a:sym typeface="Arial"/>
              </a:rPr>
              <a:t>. A report prepared for Engage Nova Scotia. Waterloo, ON: Canadian Index of Wellbeing and University of Waterloo.</a:t>
            </a:r>
            <a:endParaRPr/>
          </a:p>
        </p:txBody>
      </p:sp>
      <p:sp>
        <p:nvSpPr>
          <p:cNvPr id="118" name="Google Shape;118;p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19" name="Google Shape;119;p5:notes"/>
          <p:cNvSpPr txBox="1"/>
          <p:nvPr/>
        </p:nvSpPr>
        <p:spPr>
          <a:xfrm>
            <a:off x="0"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l">
              <a:lnSpc>
                <a:spcPct val="100000"/>
              </a:lnSpc>
              <a:spcBef>
                <a:spcPts val="0"/>
              </a:spcBef>
              <a:spcAft>
                <a:spcPts val="0"/>
              </a:spcAft>
              <a:buClr>
                <a:srgbClr val="005A73"/>
              </a:buClr>
              <a:buSzPts val="1100"/>
              <a:buFont typeface="Arial"/>
              <a:buNone/>
            </a:pPr>
            <a:r>
              <a:rPr b="0" i="0" lang="en-US" sz="1100" u="none">
                <a:solidFill>
                  <a:srgbClr val="005A73"/>
                </a:solidFill>
                <a:latin typeface="Arial"/>
                <a:ea typeface="Arial"/>
                <a:cs typeface="Arial"/>
                <a:sym typeface="Arial"/>
              </a:rPr>
              <a:t>For more information about the CIW, visit www.ciw.ca</a:t>
            </a:r>
            <a:endParaRPr sz="18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0" name="Google Shape;520;p50: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46: Living Arrangement.</a:t>
            </a:r>
            <a:endParaRPr sz="1000">
              <a:latin typeface="Arial"/>
              <a:ea typeface="Arial"/>
              <a:cs typeface="Arial"/>
              <a:sym typeface="Arial"/>
            </a:endParaRPr>
          </a:p>
        </p:txBody>
      </p:sp>
      <p:sp>
        <p:nvSpPr>
          <p:cNvPr id="521" name="Google Shape;521;p5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9" name="Google Shape;529;p51: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Healthy Populations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did Nova Scotians engage in good quality exercise in the past week?</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annual household income increases, so did engagement in good quality exercise in the past week. Under half of residents with annual incomes of under $10,000 (44.6%) engaged in good quality exercise compared to more than seven in ten residents with annual incomes over $150,000 (71.7%).</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Approximately six in ten residents in all age groups engaged in good quality exercise in the past week (57.9% to 63.8%). Only the percentage of those residents 75 years and older was lower and yet more than half </a:t>
            </a:r>
            <a:r>
              <a:rPr lang="en-US" sz="1100">
                <a:solidFill>
                  <a:srgbClr val="000000"/>
                </a:solidFill>
                <a:latin typeface="Arial"/>
                <a:ea typeface="Arial"/>
                <a:cs typeface="Arial"/>
                <a:sym typeface="Arial"/>
              </a:rPr>
              <a:t>(55.3%) </a:t>
            </a:r>
            <a:r>
              <a:rPr lang="en-US" sz="1100">
                <a:latin typeface="Arial"/>
                <a:ea typeface="Arial"/>
                <a:cs typeface="Arial"/>
                <a:sym typeface="Arial"/>
              </a:rPr>
              <a:t>are still reporting an active lifestyle.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Approximately six in ten residents living in most regions of Nova Scotia engaged in good quality exercise in the past week (56.6% to 63.3%). The percentage was slightly lower – but still above half – in Pictou (53.5%) and Cumberland (54.5%).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two-thirds of couples having no children (66.5%) and couples with no children living at home (63.6%) engaged in good quality exercise in the past week. Just over half of single parents (50.8%) households reported getting quality exercise in the past week.</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Percentages based on all of those residents who agreed they got quality exercise in the past week (i.e., those who scored 5 or higher on a 7-point agreement scale).</a:t>
            </a:r>
            <a:endParaRPr/>
          </a:p>
        </p:txBody>
      </p:sp>
      <p:sp>
        <p:nvSpPr>
          <p:cNvPr id="530" name="Google Shape;530;p5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4" name="Google Shape;544;p52: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51: Income.</a:t>
            </a:r>
            <a:endParaRPr/>
          </a:p>
        </p:txBody>
      </p:sp>
      <p:sp>
        <p:nvSpPr>
          <p:cNvPr id="545" name="Google Shape;545;p5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5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3" name="Google Shape;553;p53: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51: Age.</a:t>
            </a:r>
            <a:endParaRPr/>
          </a:p>
        </p:txBody>
      </p:sp>
      <p:sp>
        <p:nvSpPr>
          <p:cNvPr id="554" name="Google Shape;554;p5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2" name="Google Shape;562;p54: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51: Region.</a:t>
            </a:r>
            <a:endParaRPr/>
          </a:p>
        </p:txBody>
      </p:sp>
      <p:sp>
        <p:nvSpPr>
          <p:cNvPr id="563" name="Google Shape;563;p5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1" name="Google Shape;571;p55: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51: Living Arrangement.</a:t>
            </a:r>
            <a:endParaRPr/>
          </a:p>
        </p:txBody>
      </p:sp>
      <p:sp>
        <p:nvSpPr>
          <p:cNvPr id="572" name="Google Shape;572;p5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5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0" name="Google Shape;580;p56:notes"/>
          <p:cNvSpPr txBox="1"/>
          <p:nvPr>
            <p:ph idx="1" type="body"/>
          </p:nvPr>
        </p:nvSpPr>
        <p:spPr>
          <a:xfrm>
            <a:off x="701675" y="4416425"/>
            <a:ext cx="5607050" cy="45085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Healthy Populations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To what extent did Nova Scotians regularly eat healthy meals in the past week?</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residents who regularly ate healthy meals in the past week steadily increased as annual household income increased, rising steadily from 71.4% to 87.9%. Of concern is residents with incomes under $10,000 per year because just over half (54.2%) are eating healthy meals each week, which is about 20 to 30% fewer than all other income groups.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residents regularly eating healthy meals each week increases as they get older, rising steadily from just over seven in ten of those under 40 years (72.2%) to almost nine in ten of those residents 75 years of age and older (87.2%).</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75% to 80% of residents in most regions across Nova Scotia report regularly eating healthy meals each week. Only in Pictou (72.4%) and in Cape Breton Regional Municipality (72.8%) is </a:t>
            </a:r>
            <a:r>
              <a:rPr lang="en-US" sz="1100">
                <a:solidFill>
                  <a:srgbClr val="000000"/>
                </a:solidFill>
                <a:latin typeface="Arial"/>
                <a:ea typeface="Arial"/>
                <a:cs typeface="Arial"/>
                <a:sym typeface="Arial"/>
              </a:rPr>
              <a:t>the percentage of residents slightly lower.</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households with single parent families (63.2%) and with adults sharing accommodation with others (65.0%) are the least likely to regularly eat healthy meals each week compared to over three-quarters of all other household types.</a:t>
            </a:r>
            <a:endParaRPr/>
          </a:p>
          <a:p>
            <a:pPr indent="0" lvl="0" marL="0" rtl="0" algn="l">
              <a:spcBef>
                <a:spcPts val="0"/>
              </a:spcBef>
              <a:spcAft>
                <a:spcPts val="0"/>
              </a:spcAft>
              <a:buClr>
                <a:schemeClr val="dk1"/>
              </a:buClr>
              <a:buSzPts val="1100"/>
              <a:buFont typeface="Calibri"/>
              <a:buNone/>
            </a:pPr>
            <a:r>
              <a:t/>
            </a:r>
            <a:endParaRPr sz="1100"/>
          </a:p>
          <a:p>
            <a:pPr indent="0" lvl="0" marL="0" rtl="0" algn="l">
              <a:spcBef>
                <a:spcPts val="0"/>
              </a:spcBef>
              <a:spcAft>
                <a:spcPts val="0"/>
              </a:spcAft>
              <a:buClr>
                <a:schemeClr val="dk1"/>
              </a:buClr>
              <a:buSzPts val="1000"/>
              <a:buFont typeface="Calibri"/>
              <a:buNone/>
            </a:pPr>
            <a:r>
              <a:t/>
            </a:r>
            <a:endParaRPr sz="1000"/>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Percentages based on all of those residents who agreed they regularly ate healthy meals in the past week (i.e., those who scored 5 or higher on a 7-point agreement scale). </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581" name="Google Shape;581;p5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5" name="Google Shape;595;p57:notes"/>
          <p:cNvSpPr txBox="1"/>
          <p:nvPr>
            <p:ph idx="1" type="body"/>
          </p:nvPr>
        </p:nvSpPr>
        <p:spPr>
          <a:xfrm>
            <a:off x="701675" y="4416425"/>
            <a:ext cx="5607050" cy="45085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0000"/>
              </a:buClr>
              <a:buSzPts val="1000"/>
              <a:buFont typeface="Arial"/>
              <a:buNone/>
            </a:pPr>
            <a:r>
              <a:rPr lang="en-US" sz="1000">
                <a:solidFill>
                  <a:srgbClr val="000000"/>
                </a:solidFill>
                <a:latin typeface="Arial"/>
                <a:ea typeface="Arial"/>
                <a:cs typeface="Arial"/>
                <a:sym typeface="Arial"/>
              </a:rPr>
              <a:t>Graph from slide 56: Income.</a:t>
            </a:r>
            <a:endParaRPr sz="1000">
              <a:solidFill>
                <a:srgbClr val="000000"/>
              </a:solidFill>
              <a:latin typeface="Arial"/>
              <a:ea typeface="Arial"/>
              <a:cs typeface="Arial"/>
              <a:sym typeface="Arial"/>
            </a:endParaRPr>
          </a:p>
        </p:txBody>
      </p:sp>
      <p:sp>
        <p:nvSpPr>
          <p:cNvPr id="596" name="Google Shape;596;p5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58:notes"/>
          <p:cNvSpPr txBox="1"/>
          <p:nvPr>
            <p:ph idx="1" type="body"/>
          </p:nvPr>
        </p:nvSpPr>
        <p:spPr>
          <a:xfrm>
            <a:off x="701675" y="4416425"/>
            <a:ext cx="5607050" cy="45085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0000"/>
              </a:buClr>
              <a:buSzPts val="1000"/>
              <a:buFont typeface="Arial"/>
              <a:buNone/>
            </a:pPr>
            <a:r>
              <a:rPr lang="en-US" sz="1000">
                <a:solidFill>
                  <a:srgbClr val="000000"/>
                </a:solidFill>
                <a:latin typeface="Arial"/>
                <a:ea typeface="Arial"/>
                <a:cs typeface="Arial"/>
                <a:sym typeface="Arial"/>
              </a:rPr>
              <a:t>Graph from slide 56: Age.</a:t>
            </a:r>
            <a:endParaRPr sz="1000">
              <a:solidFill>
                <a:srgbClr val="000000"/>
              </a:solidFill>
              <a:latin typeface="Arial"/>
              <a:ea typeface="Arial"/>
              <a:cs typeface="Arial"/>
              <a:sym typeface="Arial"/>
            </a:endParaRPr>
          </a:p>
        </p:txBody>
      </p:sp>
      <p:sp>
        <p:nvSpPr>
          <p:cNvPr id="605" name="Google Shape;605;p5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3" name="Google Shape;613;p59:notes"/>
          <p:cNvSpPr txBox="1"/>
          <p:nvPr>
            <p:ph idx="1" type="body"/>
          </p:nvPr>
        </p:nvSpPr>
        <p:spPr>
          <a:xfrm>
            <a:off x="701675" y="4416425"/>
            <a:ext cx="5607050" cy="45085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0000"/>
              </a:buClr>
              <a:buSzPts val="1000"/>
              <a:buFont typeface="Arial"/>
              <a:buNone/>
            </a:pPr>
            <a:r>
              <a:rPr lang="en-US" sz="1000">
                <a:solidFill>
                  <a:srgbClr val="000000"/>
                </a:solidFill>
                <a:latin typeface="Arial"/>
                <a:ea typeface="Arial"/>
                <a:cs typeface="Arial"/>
                <a:sym typeface="Arial"/>
              </a:rPr>
              <a:t>Graph from slide 56: Region.</a:t>
            </a:r>
            <a:endParaRPr sz="1000">
              <a:solidFill>
                <a:srgbClr val="000000"/>
              </a:solidFill>
              <a:latin typeface="Arial"/>
              <a:ea typeface="Arial"/>
              <a:cs typeface="Arial"/>
              <a:sym typeface="Arial"/>
            </a:endParaRPr>
          </a:p>
        </p:txBody>
      </p:sp>
      <p:sp>
        <p:nvSpPr>
          <p:cNvPr id="614" name="Google Shape;614;p5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33" name="Google Shape;133;p6: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6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2" name="Google Shape;622;p60:notes"/>
          <p:cNvSpPr txBox="1"/>
          <p:nvPr>
            <p:ph idx="1" type="body"/>
          </p:nvPr>
        </p:nvSpPr>
        <p:spPr>
          <a:xfrm>
            <a:off x="701675" y="4416425"/>
            <a:ext cx="5607050" cy="450850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0000"/>
              </a:buClr>
              <a:buSzPts val="1000"/>
              <a:buFont typeface="Arial"/>
              <a:buNone/>
            </a:pPr>
            <a:r>
              <a:rPr lang="en-US" sz="1000">
                <a:solidFill>
                  <a:srgbClr val="000000"/>
                </a:solidFill>
                <a:latin typeface="Arial"/>
                <a:ea typeface="Arial"/>
                <a:cs typeface="Arial"/>
                <a:sym typeface="Arial"/>
              </a:rPr>
              <a:t>Graph from slide 56: Living Arrangement.</a:t>
            </a:r>
            <a:endParaRPr sz="1000">
              <a:solidFill>
                <a:srgbClr val="000000"/>
              </a:solidFill>
              <a:latin typeface="Arial"/>
              <a:ea typeface="Arial"/>
              <a:cs typeface="Arial"/>
              <a:sym typeface="Arial"/>
            </a:endParaRPr>
          </a:p>
        </p:txBody>
      </p:sp>
      <p:sp>
        <p:nvSpPr>
          <p:cNvPr id="623" name="Google Shape;623;p6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1" name="Google Shape;631;p6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By participating in leisure and cultural activities, whether arts, culture, or recreation, we contribute to our wellbeing as individuals, to our communities, and to society as a whole. The myriad of activities and opportunities we pursue and enjoy benefit our overall life satisfaction and quality of life.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forms of human expression, leisure and cultural activities help to more fully define our lives, the meaning we derive from them, and ultimately, our wellbeing. This remains true throughout our lives regardless of age, gender, or social group. The impact of participation in leisure and cultural activities is even greater for people in marginalized groups, such as those living with disabilities, living in poverty, and as members of a minority population.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this section on Leisure and Culture, </a:t>
            </a:r>
            <a:r>
              <a:rPr lang="en-US" sz="1100">
                <a:solidFill>
                  <a:srgbClr val="000000"/>
                </a:solidFill>
                <a:latin typeface="Arial"/>
                <a:ea typeface="Arial"/>
                <a:cs typeface="Arial"/>
                <a:sym typeface="Arial"/>
              </a:rPr>
              <a:t>we look at several factors associated with Nova Scotians’ use of their leisure time: (1) their participation in a variety of leisure activities –socialising with friends, playing team sports, and playing a musical instrument; (2) their use of recreation and cultural facilities in their community; and (3) the perceived accessibility to those facilities.</a:t>
            </a:r>
            <a:endParaRPr/>
          </a:p>
        </p:txBody>
      </p:sp>
      <p:sp>
        <p:nvSpPr>
          <p:cNvPr id="632" name="Google Shape;632;p6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0" name="Google Shape;640;p62: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What percentage of Nova Scotians socialise with friends?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Nine in ten Nova Scotians (89.9%) socialise with friends as part of their leisure time and do so on average about twice per week.</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Annual household income is associated with socialising with friends. As income increases, so does the percentage of residents who participate in leisure activities in which they can socialise with friends.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There is little variation in the percentage of residents who socialise with friends based on age. Approximately 88% to 92% of residents of all ages report socialising with friends during their leisure time.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higher percentage of residents living in Antigonish-Guysborough (92.9%) and in </a:t>
            </a:r>
            <a:r>
              <a:rPr lang="en-US" sz="1100">
                <a:solidFill>
                  <a:srgbClr val="000000"/>
                </a:solidFill>
                <a:latin typeface="Arial"/>
                <a:ea typeface="Arial"/>
                <a:cs typeface="Arial"/>
                <a:sym typeface="Arial"/>
              </a:rPr>
              <a:t>Halifax Regional Municipality (92.1%) socialise with friends during their leisure time. While still high, a comparatively slightly lower percentage of residents in Cape Breton Regional Municipality (86.3%), in South West Nova (86.4%) and in Strait Area-West </a:t>
            </a:r>
            <a:r>
              <a:rPr lang="en-US" sz="1100">
                <a:latin typeface="Arial"/>
                <a:ea typeface="Arial"/>
                <a:cs typeface="Arial"/>
                <a:sym typeface="Arial"/>
              </a:rPr>
              <a:t>Cape Breton (86.4%) socialise </a:t>
            </a:r>
            <a:r>
              <a:rPr lang="en-US" sz="1100">
                <a:solidFill>
                  <a:srgbClr val="000000"/>
                </a:solidFill>
                <a:latin typeface="Arial"/>
                <a:ea typeface="Arial"/>
                <a:cs typeface="Arial"/>
                <a:sym typeface="Arial"/>
              </a:rPr>
              <a:t>with friends.</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Living arrangements do not appear to significantly affect the percentage of Nova Scotians who socialise with friends in their leisure time. However, a somewhat lower percentage of single parents (87.2%) and adults living alone (88.7%) report socialising with friends.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641" name="Google Shape;641;p6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6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5" name="Google Shape;655;p63: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62: Income.</a:t>
            </a:r>
            <a:endParaRPr sz="1100">
              <a:latin typeface="Arial"/>
              <a:ea typeface="Arial"/>
              <a:cs typeface="Arial"/>
              <a:sym typeface="Arial"/>
            </a:endParaRPr>
          </a:p>
        </p:txBody>
      </p:sp>
      <p:sp>
        <p:nvSpPr>
          <p:cNvPr id="656" name="Google Shape;656;p6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4" name="Google Shape;664;p64: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62: Age.</a:t>
            </a:r>
            <a:endParaRPr sz="1100">
              <a:latin typeface="Arial"/>
              <a:ea typeface="Arial"/>
              <a:cs typeface="Arial"/>
              <a:sym typeface="Arial"/>
            </a:endParaRPr>
          </a:p>
        </p:txBody>
      </p:sp>
      <p:sp>
        <p:nvSpPr>
          <p:cNvPr id="665" name="Google Shape;665;p6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6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3" name="Google Shape;673;p65: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62: Region.</a:t>
            </a:r>
            <a:endParaRPr sz="1100">
              <a:latin typeface="Arial"/>
              <a:ea typeface="Arial"/>
              <a:cs typeface="Arial"/>
              <a:sym typeface="Arial"/>
            </a:endParaRPr>
          </a:p>
        </p:txBody>
      </p:sp>
      <p:sp>
        <p:nvSpPr>
          <p:cNvPr id="674" name="Google Shape;674;p6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2" name="Google Shape;682;p66: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62: Living Arrangement.</a:t>
            </a:r>
            <a:endParaRPr sz="1100">
              <a:latin typeface="Arial"/>
              <a:ea typeface="Arial"/>
              <a:cs typeface="Arial"/>
              <a:sym typeface="Arial"/>
            </a:endParaRPr>
          </a:p>
        </p:txBody>
      </p:sp>
      <p:sp>
        <p:nvSpPr>
          <p:cNvPr id="683" name="Google Shape;683;p6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1" name="Google Shape;691;p67:notes"/>
          <p:cNvSpPr txBox="1"/>
          <p:nvPr>
            <p:ph idx="1" type="body"/>
          </p:nvPr>
        </p:nvSpPr>
        <p:spPr>
          <a:xfrm>
            <a:off x="701675" y="4416425"/>
            <a:ext cx="5729287" cy="45354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What percentage of Nova Scotians </a:t>
            </a:r>
            <a:r>
              <a:rPr i="1" lang="en-US" sz="1100">
                <a:latin typeface="Arial"/>
                <a:ea typeface="Arial"/>
                <a:cs typeface="Arial"/>
                <a:sym typeface="Arial"/>
              </a:rPr>
              <a:t>participate in team sports?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Overall, just over 16% of Nova Scotians participate in team sports (e.g., baseball, hockey, volleyball, basketball). </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as annual household income increases, so does the percentage of Nova Scotians that participate in team sports, rising from just over one in ten among those with incomes from $30,000 to $39,999 (10.6%) to almost one-quarter of those with incomes of $150,000 and over (22.6%). A notable exception is residents with annual household incomes under $10,000 – over one in five (21.9%) participate in team sports.</a:t>
            </a:r>
            <a:endParaRPr/>
          </a:p>
          <a:p>
            <a:pPr indent="0" lvl="0" marL="0" rtl="0" algn="l">
              <a:spcBef>
                <a:spcPts val="0"/>
              </a:spcBef>
              <a:spcAft>
                <a:spcPts val="0"/>
              </a:spcAft>
              <a:buClr>
                <a:schemeClr val="dk1"/>
              </a:buClr>
              <a:buSzPts val="1100"/>
              <a:buFont typeface="Calibri"/>
              <a:buNone/>
            </a:pPr>
            <a:r>
              <a:t/>
            </a:r>
            <a:endParaRPr sz="1100">
              <a:solidFill>
                <a:srgbClr val="FF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who participate in team sports steadily decreases as people age. Over one-quarter of younger residents (i.e., 14 to 39 years of age) participate in team sports (26.9%) while fewer than one in 20 older residents (i.e., 75 years and older) participate (4.2%).</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Rates of participation in team sports varies by region in Nova Scotia with the lowest percentage of residents in Lunenburg-Queens participating in teams sports (10.9%) and the highest percentage of participants in Colchester (20.2%).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considerably higher percentage of couples with children living at home participate in team sports (26.9%) than the percentages of residents in all other living arrangements. In fact, their rate of participation is more than twice to six times higher than all other groups that except for couples with no children at home (18.2%). </a:t>
            </a:r>
            <a:endParaRPr/>
          </a:p>
        </p:txBody>
      </p:sp>
      <p:sp>
        <p:nvSpPr>
          <p:cNvPr id="692" name="Google Shape;692;p6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6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6" name="Google Shape;706;p68:notes"/>
          <p:cNvSpPr txBox="1"/>
          <p:nvPr>
            <p:ph idx="1" type="body"/>
          </p:nvPr>
        </p:nvSpPr>
        <p:spPr>
          <a:xfrm>
            <a:off x="701675" y="4416425"/>
            <a:ext cx="5729287" cy="45354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67: Income.</a:t>
            </a:r>
            <a:endParaRPr/>
          </a:p>
        </p:txBody>
      </p:sp>
      <p:sp>
        <p:nvSpPr>
          <p:cNvPr id="707" name="Google Shape;707;p6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5" name="Google Shape;715;p69:notes"/>
          <p:cNvSpPr txBox="1"/>
          <p:nvPr>
            <p:ph idx="1" type="body"/>
          </p:nvPr>
        </p:nvSpPr>
        <p:spPr>
          <a:xfrm>
            <a:off x="701675" y="4416425"/>
            <a:ext cx="5729287" cy="45354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67: Age.</a:t>
            </a:r>
            <a:endParaRPr/>
          </a:p>
        </p:txBody>
      </p:sp>
      <p:sp>
        <p:nvSpPr>
          <p:cNvPr id="716" name="Google Shape;716;p6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
        <p:nvSpPr>
          <p:cNvPr id="142" name="Google Shape;142;p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7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4" name="Google Shape;724;p70:notes"/>
          <p:cNvSpPr txBox="1"/>
          <p:nvPr>
            <p:ph idx="1" type="body"/>
          </p:nvPr>
        </p:nvSpPr>
        <p:spPr>
          <a:xfrm>
            <a:off x="701675" y="4416425"/>
            <a:ext cx="5729287" cy="45354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67: Region.</a:t>
            </a:r>
            <a:endParaRPr/>
          </a:p>
        </p:txBody>
      </p:sp>
      <p:sp>
        <p:nvSpPr>
          <p:cNvPr id="725" name="Google Shape;725;p7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7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3" name="Google Shape;733;p71:notes"/>
          <p:cNvSpPr txBox="1"/>
          <p:nvPr>
            <p:ph idx="1" type="body"/>
          </p:nvPr>
        </p:nvSpPr>
        <p:spPr>
          <a:xfrm>
            <a:off x="701675" y="4416425"/>
            <a:ext cx="5729287" cy="45354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67: Living Arrangement.</a:t>
            </a:r>
            <a:endParaRPr/>
          </a:p>
        </p:txBody>
      </p:sp>
      <p:sp>
        <p:nvSpPr>
          <p:cNvPr id="734" name="Google Shape;734;p7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7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2" name="Google Shape;742;p72:notes"/>
          <p:cNvSpPr txBox="1"/>
          <p:nvPr>
            <p:ph idx="1" type="body"/>
          </p:nvPr>
        </p:nvSpPr>
        <p:spPr>
          <a:xfrm>
            <a:off x="701675" y="4416425"/>
            <a:ext cx="5607050" cy="41814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What percentage of Nova Scotians play a musical instrument?</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Just over 15% of Nova Scotians play a musical instrument (15.7%) and do so on average three to four times per week.</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Overall, there are few variations in playing a musical instrument based on annual household income. The one notable exception is for residents with incomes </a:t>
            </a:r>
            <a:r>
              <a:rPr lang="en-US" sz="1100">
                <a:solidFill>
                  <a:srgbClr val="000000"/>
                </a:solidFill>
                <a:latin typeface="Arial"/>
                <a:ea typeface="Arial"/>
                <a:cs typeface="Arial"/>
                <a:sym typeface="Arial"/>
              </a:rPr>
              <a:t>of $30,000 to $39,999 – one in ten residents </a:t>
            </a:r>
            <a:r>
              <a:rPr lang="en-US" sz="1100">
                <a:latin typeface="Arial"/>
                <a:ea typeface="Arial"/>
                <a:cs typeface="Arial"/>
                <a:sym typeface="Arial"/>
              </a:rPr>
              <a:t>play a musical instrument (10.5%), which is much lower rate than in other income categories.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higher percentage of younger residents (i.e., 14 to 39 years of age) play a musical instrument during their leisure time (19.6%), which is about 5% to 6% higher than older age groups.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Rates of participation in playing a musical instrument varies by region in Nova Scotia with the lowest percentage of residents in Pictou participating (10.5%) and the highest percentage of participants in H</a:t>
            </a:r>
            <a:r>
              <a:rPr lang="en-US" sz="1100">
                <a:latin typeface="Arial"/>
                <a:ea typeface="Arial"/>
                <a:cs typeface="Arial"/>
                <a:sym typeface="Arial"/>
              </a:rPr>
              <a:t>alifax Regional Municipality (17.8%) and in Annapolis Valley-Hants (16.7%).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who play a musical instrument is fairly similar in all types of living arrangements, with the rate of participation in households of couples with children living at home being comparatively higher (19.6%).</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743" name="Google Shape;743;p7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7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7" name="Google Shape;757;p73:notes"/>
          <p:cNvSpPr txBox="1"/>
          <p:nvPr>
            <p:ph idx="1" type="body"/>
          </p:nvPr>
        </p:nvSpPr>
        <p:spPr>
          <a:xfrm>
            <a:off x="701675" y="4416425"/>
            <a:ext cx="5607050" cy="41814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72: Income.</a:t>
            </a:r>
            <a:endParaRPr sz="1100">
              <a:latin typeface="Arial"/>
              <a:ea typeface="Arial"/>
              <a:cs typeface="Arial"/>
              <a:sym typeface="Arial"/>
            </a:endParaRPr>
          </a:p>
        </p:txBody>
      </p:sp>
      <p:sp>
        <p:nvSpPr>
          <p:cNvPr id="758" name="Google Shape;758;p7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7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6" name="Google Shape;766;p74:notes"/>
          <p:cNvSpPr txBox="1"/>
          <p:nvPr>
            <p:ph idx="1" type="body"/>
          </p:nvPr>
        </p:nvSpPr>
        <p:spPr>
          <a:xfrm>
            <a:off x="701675" y="4416425"/>
            <a:ext cx="5607050" cy="41814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72: Age.</a:t>
            </a:r>
            <a:endParaRPr sz="1100">
              <a:latin typeface="Arial"/>
              <a:ea typeface="Arial"/>
              <a:cs typeface="Arial"/>
              <a:sym typeface="Arial"/>
            </a:endParaRPr>
          </a:p>
        </p:txBody>
      </p:sp>
      <p:sp>
        <p:nvSpPr>
          <p:cNvPr id="767" name="Google Shape;767;p7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7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5" name="Google Shape;775;p75:notes"/>
          <p:cNvSpPr txBox="1"/>
          <p:nvPr>
            <p:ph idx="1" type="body"/>
          </p:nvPr>
        </p:nvSpPr>
        <p:spPr>
          <a:xfrm>
            <a:off x="701675" y="4416425"/>
            <a:ext cx="5607050" cy="41814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72: Region.</a:t>
            </a:r>
            <a:endParaRPr sz="1100">
              <a:latin typeface="Arial"/>
              <a:ea typeface="Arial"/>
              <a:cs typeface="Arial"/>
              <a:sym typeface="Arial"/>
            </a:endParaRPr>
          </a:p>
        </p:txBody>
      </p:sp>
      <p:sp>
        <p:nvSpPr>
          <p:cNvPr id="776" name="Google Shape;776;p7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7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4" name="Google Shape;784;p76:notes"/>
          <p:cNvSpPr txBox="1"/>
          <p:nvPr>
            <p:ph idx="1" type="body"/>
          </p:nvPr>
        </p:nvSpPr>
        <p:spPr>
          <a:xfrm>
            <a:off x="701675" y="4416425"/>
            <a:ext cx="5607050" cy="4181475"/>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Graph from slide 72: Living Arrangement.</a:t>
            </a:r>
            <a:endParaRPr sz="1100">
              <a:latin typeface="Arial"/>
              <a:ea typeface="Arial"/>
              <a:cs typeface="Arial"/>
              <a:sym typeface="Arial"/>
            </a:endParaRPr>
          </a:p>
        </p:txBody>
      </p:sp>
      <p:sp>
        <p:nvSpPr>
          <p:cNvPr id="785" name="Google Shape;785;p7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7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3" name="Google Shape;793;p77: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What percentage of Nova Scotians used a variety of recreation and cultural facilities in the past year?</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highest percentage of residents reported using two types of outdoor recreation opportunities in the past year. Over eight in ten residents (83.4%) report using local parks, playgrounds, and trails, and seven in ten residents (70.0%) used beaches and/or outdoor swimming pools.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the past year, over half of Nova Scotians reported using their public library (58.1%), an historic site or museum (56.8%), and a community complex or recreation centre (54.5%).</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 much smaller percentage of residents used curling rinks (8.7%) in the past year, and about one in five used an outdoor skating rink (19.4%) in the past year.</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794" name="Google Shape;794;p7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7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1" name="Google Shape;801;p7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with different household incomes perceive the accessibility of recreation and cultural facilities?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There is a clear relationship between annual household income and perceived access to recreation and cultural facilities – as household incomes increase, so too does perceived access. Specifically: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69850" lvl="0" marL="0" rtl="0" algn="l">
              <a:spcBef>
                <a:spcPts val="0"/>
              </a:spcBef>
              <a:spcAft>
                <a:spcPts val="0"/>
              </a:spcAft>
              <a:buClr>
                <a:schemeClr val="dk1"/>
              </a:buClr>
              <a:buSzPts val="1100"/>
              <a:buFont typeface="Courier New"/>
              <a:buChar char="o"/>
            </a:pPr>
            <a:r>
              <a:rPr lang="en-US" sz="1100">
                <a:latin typeface="Arial"/>
                <a:ea typeface="Arial"/>
                <a:cs typeface="Arial"/>
                <a:sym typeface="Arial"/>
              </a:rPr>
              <a:t>As incomes </a:t>
            </a:r>
            <a:r>
              <a:rPr i="1" lang="en-US" sz="1100">
                <a:latin typeface="Arial"/>
                <a:ea typeface="Arial"/>
                <a:cs typeface="Arial"/>
                <a:sym typeface="Arial"/>
              </a:rPr>
              <a:t>increase</a:t>
            </a:r>
            <a:r>
              <a:rPr lang="en-US" sz="1100">
                <a:latin typeface="Arial"/>
                <a:ea typeface="Arial"/>
                <a:cs typeface="Arial"/>
                <a:sym typeface="Arial"/>
              </a:rPr>
              <a:t>, residents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recreation and cultural facilities are easy to get to.</a:t>
            </a:r>
            <a:endParaRPr/>
          </a:p>
          <a:p>
            <a:pPr indent="-69850" lvl="0" marL="0" rtl="0" algn="l">
              <a:spcBef>
                <a:spcPts val="500"/>
              </a:spcBef>
              <a:spcAft>
                <a:spcPts val="0"/>
              </a:spcAft>
              <a:buClr>
                <a:schemeClr val="dk1"/>
              </a:buClr>
              <a:buSzPts val="1100"/>
              <a:buFont typeface="Courier New"/>
              <a:buChar char="o"/>
            </a:pPr>
            <a:r>
              <a:rPr lang="en-US" sz="1100">
                <a:latin typeface="Arial"/>
                <a:ea typeface="Arial"/>
                <a:cs typeface="Arial"/>
                <a:sym typeface="Arial"/>
              </a:rPr>
              <a:t>As incomes </a:t>
            </a:r>
            <a:r>
              <a:rPr i="1" lang="en-US" sz="1100">
                <a:latin typeface="Arial"/>
                <a:ea typeface="Arial"/>
                <a:cs typeface="Arial"/>
                <a:sym typeface="Arial"/>
              </a:rPr>
              <a:t>increase</a:t>
            </a:r>
            <a:r>
              <a:rPr lang="en-US" sz="1100">
                <a:latin typeface="Arial"/>
                <a:ea typeface="Arial"/>
                <a:cs typeface="Arial"/>
                <a:sym typeface="Arial"/>
              </a:rPr>
              <a:t>, residents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recreation programs are offered at convenient times.</a:t>
            </a:r>
            <a:endParaRPr/>
          </a:p>
          <a:p>
            <a:pPr indent="-69850" lvl="0" marL="0" rtl="0" algn="l">
              <a:spcBef>
                <a:spcPts val="500"/>
              </a:spcBef>
              <a:spcAft>
                <a:spcPts val="0"/>
              </a:spcAft>
              <a:buClr>
                <a:schemeClr val="dk1"/>
              </a:buClr>
              <a:buSzPts val="1100"/>
              <a:buFont typeface="Courier New"/>
              <a:buChar char="o"/>
            </a:pPr>
            <a:r>
              <a:rPr lang="en-US" sz="1100">
                <a:latin typeface="Arial"/>
                <a:ea typeface="Arial"/>
                <a:cs typeface="Arial"/>
                <a:sym typeface="Arial"/>
              </a:rPr>
              <a:t>As incomes </a:t>
            </a:r>
            <a:r>
              <a:rPr i="1" lang="en-US" sz="1100">
                <a:latin typeface="Arial"/>
                <a:ea typeface="Arial"/>
                <a:cs typeface="Arial"/>
                <a:sym typeface="Arial"/>
              </a:rPr>
              <a:t>increase</a:t>
            </a:r>
            <a:r>
              <a:rPr lang="en-US" sz="1100">
                <a:latin typeface="Arial"/>
                <a:ea typeface="Arial"/>
                <a:cs typeface="Arial"/>
                <a:sym typeface="Arial"/>
              </a:rPr>
              <a:t>, residents agree </a:t>
            </a:r>
            <a:r>
              <a:rPr i="1" lang="en-US" sz="1100">
                <a:latin typeface="Arial"/>
                <a:ea typeface="Arial"/>
                <a:cs typeface="Arial"/>
                <a:sym typeface="Arial"/>
              </a:rPr>
              <a:t>less</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cost of programs prevents their participation.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Averages are based on a 7-point scale where 1=very strongly disagree and 7=very strongly agree.</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p:txBody>
      </p:sp>
      <p:sp>
        <p:nvSpPr>
          <p:cNvPr id="802" name="Google Shape;802;p7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7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2" name="Google Shape;812;p7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of different ages perceive the accessibility of recreation and cultural facilities?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There is a clear relationship between age and perceived access to recreation and cultural facilities – as residents age, so too does perceived access. Specifically:</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69850" lvl="0" marL="0" rtl="0" algn="l">
              <a:spcBef>
                <a:spcPts val="0"/>
              </a:spcBef>
              <a:spcAft>
                <a:spcPts val="0"/>
              </a:spcAft>
              <a:buClr>
                <a:schemeClr val="dk1"/>
              </a:buClr>
              <a:buSzPts val="1100"/>
              <a:buFont typeface="Courier New"/>
              <a:buChar char="o"/>
            </a:pPr>
            <a:r>
              <a:rPr lang="en-US" sz="1100">
                <a:latin typeface="Arial"/>
                <a:ea typeface="Arial"/>
                <a:cs typeface="Arial"/>
                <a:sym typeface="Arial"/>
              </a:rPr>
              <a:t>As Nova Scotians get older, they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recreation and cultural facilities are easy to get to. </a:t>
            </a:r>
            <a:endParaRPr/>
          </a:p>
          <a:p>
            <a:pPr indent="-69850" lvl="0" marL="0" rtl="0" algn="l">
              <a:spcBef>
                <a:spcPts val="500"/>
              </a:spcBef>
              <a:spcAft>
                <a:spcPts val="0"/>
              </a:spcAft>
              <a:buClr>
                <a:schemeClr val="dk1"/>
              </a:buClr>
              <a:buSzPts val="1100"/>
              <a:buFont typeface="Courier New"/>
              <a:buChar char="o"/>
            </a:pPr>
            <a:r>
              <a:rPr lang="en-US" sz="1100">
                <a:latin typeface="Arial"/>
                <a:ea typeface="Arial"/>
                <a:cs typeface="Arial"/>
                <a:sym typeface="Arial"/>
              </a:rPr>
              <a:t>As </a:t>
            </a:r>
            <a:r>
              <a:rPr lang="en-US" sz="1100">
                <a:solidFill>
                  <a:srgbClr val="000000"/>
                </a:solidFill>
                <a:latin typeface="Arial"/>
                <a:ea typeface="Arial"/>
                <a:cs typeface="Arial"/>
                <a:sym typeface="Arial"/>
              </a:rPr>
              <a:t>Nova Scotians get older</a:t>
            </a:r>
            <a:r>
              <a:rPr lang="en-US" sz="1100">
                <a:latin typeface="Arial"/>
                <a:ea typeface="Arial"/>
                <a:cs typeface="Arial"/>
                <a:sym typeface="Arial"/>
              </a:rPr>
              <a:t>, they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recreation programs are offered at convenient times.</a:t>
            </a:r>
            <a:endParaRPr/>
          </a:p>
          <a:p>
            <a:pPr indent="-69850" lvl="0" marL="0" rtl="0" algn="l">
              <a:spcBef>
                <a:spcPts val="500"/>
              </a:spcBef>
              <a:spcAft>
                <a:spcPts val="0"/>
              </a:spcAft>
              <a:buClr>
                <a:schemeClr val="dk1"/>
              </a:buClr>
              <a:buSzPts val="1100"/>
              <a:buFont typeface="Courier New"/>
              <a:buChar char="o"/>
            </a:pPr>
            <a:r>
              <a:rPr lang="en-US" sz="1100">
                <a:latin typeface="Arial"/>
                <a:ea typeface="Arial"/>
                <a:cs typeface="Arial"/>
                <a:sym typeface="Arial"/>
              </a:rPr>
              <a:t>As </a:t>
            </a:r>
            <a:r>
              <a:rPr lang="en-US" sz="1100">
                <a:solidFill>
                  <a:srgbClr val="000000"/>
                </a:solidFill>
                <a:latin typeface="Arial"/>
                <a:ea typeface="Arial"/>
                <a:cs typeface="Arial"/>
                <a:sym typeface="Arial"/>
              </a:rPr>
              <a:t>Nova Scotians get older</a:t>
            </a:r>
            <a:r>
              <a:rPr lang="en-US" sz="1100">
                <a:latin typeface="Arial"/>
                <a:ea typeface="Arial"/>
                <a:cs typeface="Arial"/>
                <a:sym typeface="Arial"/>
              </a:rPr>
              <a:t>, they agree </a:t>
            </a:r>
            <a:r>
              <a:rPr i="1" lang="en-US" sz="1100">
                <a:latin typeface="Arial"/>
                <a:ea typeface="Arial"/>
                <a:cs typeface="Arial"/>
                <a:sym typeface="Arial"/>
              </a:rPr>
              <a:t>less</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the cost of programs prevents their participation.</a:t>
            </a:r>
            <a:endParaRPr/>
          </a:p>
          <a:p>
            <a:pPr indent="0" lvl="0" marL="0" rtl="0" algn="l">
              <a:spcBef>
                <a:spcPts val="0"/>
              </a:spcBef>
              <a:spcAft>
                <a:spcPts val="0"/>
              </a:spcAft>
              <a:buClr>
                <a:schemeClr val="dk1"/>
              </a:buClr>
              <a:buSzPts val="1100"/>
              <a:buFont typeface="Calibri"/>
              <a:buNone/>
            </a:pPr>
            <a:r>
              <a:t/>
            </a:r>
            <a:endParaRPr i="1"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a:p>
        </p:txBody>
      </p:sp>
      <p:sp>
        <p:nvSpPr>
          <p:cNvPr id="813" name="Google Shape;813;p7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Demographics and Quality of Life </a:t>
            </a:r>
            <a:endParaRPr b="1" sz="1300">
              <a:solidFill>
                <a:srgbClr val="005A73"/>
              </a:solidFill>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Recognizing the unique socio-demographic profile of a region is an important first step in understanding the needs and circumstances of its residents. How many people live here? Are the residents generally younger or older? What do their families look like? How diverse is the population? Answers to these questions allow us to make more informed decisions about the types of programs and services that will best contribute to the quality of life of Nova Scotians.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In this section, we take a look at selected sub-groups within the population that are more vulnerable to inequities in different aspects of their quality of life. </a:t>
            </a:r>
            <a:endParaRPr/>
          </a:p>
        </p:txBody>
      </p:sp>
      <p:sp>
        <p:nvSpPr>
          <p:cNvPr id="149" name="Google Shape;149;p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8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3" name="Google Shape;823;p80: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living in different regions perceive the accessibility of recreation and cultural facilities?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Antigonish-Guysborough and in Colchester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recreation and cultural facilities are easy to get to.</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Antigonish-Guysborough and in Halifax Regional Municipality agree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programs are offered at convenient times.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living in Pictou agree </a:t>
            </a:r>
            <a:r>
              <a:rPr i="1" lang="en-US" sz="1100">
                <a:latin typeface="Arial"/>
                <a:ea typeface="Arial"/>
                <a:cs typeface="Arial"/>
                <a:sym typeface="Arial"/>
              </a:rPr>
              <a:t>much more</a:t>
            </a:r>
            <a:r>
              <a:rPr lang="en-US" sz="1100">
                <a:latin typeface="Arial"/>
                <a:ea typeface="Arial"/>
                <a:cs typeface="Arial"/>
                <a:sym typeface="Arial"/>
              </a:rPr>
              <a:t> strongly that the cost of recreation and cultural programs prevents their participation. In contrast, residents living in Antigonish-Guysborough </a:t>
            </a:r>
            <a:r>
              <a:rPr i="1" lang="en-US" sz="1100">
                <a:latin typeface="Arial"/>
                <a:ea typeface="Arial"/>
                <a:cs typeface="Arial"/>
                <a:sym typeface="Arial"/>
              </a:rPr>
              <a:t>agree much less strongly</a:t>
            </a:r>
            <a:r>
              <a:rPr lang="en-US" sz="1100">
                <a:latin typeface="Arial"/>
                <a:ea typeface="Arial"/>
                <a:cs typeface="Arial"/>
                <a:sym typeface="Arial"/>
              </a:rPr>
              <a:t> that cost prevents their participation.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824" name="Google Shape;824;p8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8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0" name="Google Shape;830;p81: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Leisure and Culture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How do Nova Scotians with different living arrangements perceive the accessibility of recreation and cultural facilities?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Households of couples, whether or not they have children, agree somewhat </a:t>
            </a:r>
            <a:r>
              <a:rPr i="1" lang="en-US" sz="1100">
                <a:latin typeface="Arial"/>
                <a:ea typeface="Arial"/>
                <a:cs typeface="Arial"/>
                <a:sym typeface="Arial"/>
              </a:rPr>
              <a:t>more</a:t>
            </a:r>
            <a:r>
              <a:rPr lang="en-US" sz="1100">
                <a:latin typeface="Arial"/>
                <a:ea typeface="Arial"/>
                <a:cs typeface="Arial"/>
                <a:sym typeface="Arial"/>
              </a:rPr>
              <a:t> </a:t>
            </a:r>
            <a:r>
              <a:rPr i="1" lang="en-US" sz="1100">
                <a:latin typeface="Arial"/>
                <a:ea typeface="Arial"/>
                <a:cs typeface="Arial"/>
                <a:sym typeface="Arial"/>
              </a:rPr>
              <a:t>strongly</a:t>
            </a:r>
            <a:r>
              <a:rPr lang="en-US" sz="1100">
                <a:latin typeface="Arial"/>
                <a:ea typeface="Arial"/>
                <a:cs typeface="Arial"/>
                <a:sym typeface="Arial"/>
              </a:rPr>
              <a:t> that recreation and cultural facilities are easy to get to compared to people in other living circumstances.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parents</a:t>
            </a:r>
            <a:r>
              <a:rPr lang="en-US" sz="1100">
                <a:solidFill>
                  <a:srgbClr val="000000"/>
                </a:solidFill>
                <a:latin typeface="Arial"/>
                <a:ea typeface="Arial"/>
                <a:cs typeface="Arial"/>
                <a:sym typeface="Arial"/>
              </a:rPr>
              <a:t> are </a:t>
            </a:r>
            <a:r>
              <a:rPr i="1" lang="en-US" sz="1100">
                <a:solidFill>
                  <a:srgbClr val="000000"/>
                </a:solidFill>
                <a:latin typeface="Arial"/>
                <a:ea typeface="Arial"/>
                <a:cs typeface="Arial"/>
                <a:sym typeface="Arial"/>
              </a:rPr>
              <a:t>much</a:t>
            </a:r>
            <a:r>
              <a:rPr lang="en-US" sz="1100">
                <a:solidFill>
                  <a:srgbClr val="000000"/>
                </a:solidFill>
                <a:latin typeface="Arial"/>
                <a:ea typeface="Arial"/>
                <a:cs typeface="Arial"/>
                <a:sym typeface="Arial"/>
              </a:rPr>
              <a:t> </a:t>
            </a:r>
            <a:r>
              <a:rPr i="1" lang="en-US" sz="1100">
                <a:solidFill>
                  <a:srgbClr val="000000"/>
                </a:solidFill>
                <a:latin typeface="Arial"/>
                <a:ea typeface="Arial"/>
                <a:cs typeface="Arial"/>
                <a:sym typeface="Arial"/>
              </a:rPr>
              <a:t>less likely </a:t>
            </a:r>
            <a:r>
              <a:rPr lang="en-US" sz="1100">
                <a:solidFill>
                  <a:srgbClr val="000000"/>
                </a:solidFill>
                <a:latin typeface="Arial"/>
                <a:ea typeface="Arial"/>
                <a:cs typeface="Arial"/>
                <a:sym typeface="Arial"/>
              </a:rPr>
              <a:t>to agree that recreation and culture programs are offered at convenient times.</a:t>
            </a:r>
            <a:r>
              <a:rPr lang="en-US" sz="1100">
                <a:latin typeface="Arial"/>
                <a:ea typeface="Arial"/>
                <a:cs typeface="Arial"/>
                <a:sym typeface="Arial"/>
              </a:rPr>
              <a:t> Couples with children living at home and couples having no children are </a:t>
            </a:r>
            <a:r>
              <a:rPr i="1" lang="en-US" sz="1100">
                <a:latin typeface="Arial"/>
                <a:ea typeface="Arial"/>
                <a:cs typeface="Arial"/>
                <a:sym typeface="Arial"/>
              </a:rPr>
              <a:t>somewhat less likely </a:t>
            </a:r>
            <a:r>
              <a:rPr lang="en-US" sz="1100">
                <a:latin typeface="Arial"/>
                <a:ea typeface="Arial"/>
                <a:cs typeface="Arial"/>
                <a:sym typeface="Arial"/>
              </a:rPr>
              <a:t>to agree that programs are offered at convenient times compared to people in other living arrangements..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Single parents are </a:t>
            </a:r>
            <a:r>
              <a:rPr i="1" lang="en-US" sz="1100">
                <a:latin typeface="Arial"/>
                <a:ea typeface="Arial"/>
                <a:cs typeface="Arial"/>
                <a:sym typeface="Arial"/>
              </a:rPr>
              <a:t>much more likely </a:t>
            </a:r>
            <a:r>
              <a:rPr lang="en-US" sz="1100">
                <a:latin typeface="Arial"/>
                <a:ea typeface="Arial"/>
                <a:cs typeface="Arial"/>
                <a:sym typeface="Arial"/>
              </a:rPr>
              <a:t>to agree that the cost of recreation and cultural programs prevents their participation. In contrast, couples with no children living at home are less likely to agree that cost is a barrier to their participation.</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Averages are based on a 7-point scale where 1=very strongly disagree and 7=very strongly agree.</a:t>
            </a:r>
            <a:endParaRPr/>
          </a:p>
          <a:p>
            <a:pPr indent="0" lvl="0" marL="0" rtl="0" algn="l">
              <a:spcBef>
                <a:spcPts val="0"/>
              </a:spcBef>
              <a:spcAft>
                <a:spcPts val="0"/>
              </a:spcAft>
              <a:buClr>
                <a:schemeClr val="dk1"/>
              </a:buClr>
              <a:buSzPts val="1000"/>
              <a:buFont typeface="Calibri"/>
              <a:buNone/>
            </a:pPr>
            <a:r>
              <a:t/>
            </a:r>
            <a:endParaRPr sz="1000">
              <a:solidFill>
                <a:srgbClr val="000000"/>
              </a:solidFill>
              <a:latin typeface="Arial"/>
              <a:ea typeface="Arial"/>
              <a:cs typeface="Arial"/>
              <a:sym typeface="Arial"/>
            </a:endParaRPr>
          </a:p>
        </p:txBody>
      </p:sp>
      <p:sp>
        <p:nvSpPr>
          <p:cNvPr id="831" name="Google Shape;831;p8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8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7" name="Google Shape;837;p82: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Living Standards examines Canadians’ average and median income and wealth, distribution of income and wealth including poverty rates, income fluctuations and volatility. It considers economic security, including labour market security, and housing and food security.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Our living standards should reflect our capacity to transform economic growth into stable current and future income streams for everyone. Economic growth does not automatically translate into better living standards. A higher average income, for example, may be achieved at the cost of increased social inequality or greater economic insecurity. In contrast, achieving greater job quality, reducing poverty, and providing affordable housing and food security to individuals and families will raise wellbeing for everyone.</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In this section on Living Standards, we look at several factors associated with the nature of Nova Scotians’ work: (1) their working arrangements, including whether or not they have flexible work hours, a regular work schedule, and if they work more than 50 hours per week; and (2) the to which there is </a:t>
            </a:r>
            <a:r>
              <a:rPr i="1" lang="en-US" sz="1100">
                <a:solidFill>
                  <a:srgbClr val="000000"/>
                </a:solidFill>
                <a:latin typeface="Arial"/>
                <a:ea typeface="Arial"/>
                <a:cs typeface="Arial"/>
                <a:sym typeface="Arial"/>
              </a:rPr>
              <a:t>imbalance</a:t>
            </a:r>
            <a:r>
              <a:rPr lang="en-US" sz="1100">
                <a:solidFill>
                  <a:srgbClr val="000000"/>
                </a:solidFill>
                <a:latin typeface="Arial"/>
                <a:ea typeface="Arial"/>
                <a:cs typeface="Arial"/>
                <a:sym typeface="Arial"/>
              </a:rPr>
              <a:t> in their work and personal life.</a:t>
            </a:r>
            <a:endParaRPr/>
          </a:p>
          <a:p>
            <a:pPr indent="0" lvl="0" marL="0" rtl="0" algn="l">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p:txBody>
      </p:sp>
      <p:sp>
        <p:nvSpPr>
          <p:cNvPr id="838" name="Google Shape;838;p8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8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6" name="Google Shape;846;p83:notes"/>
          <p:cNvSpPr txBox="1"/>
          <p:nvPr>
            <p:ph idx="1" type="body"/>
          </p:nvPr>
        </p:nvSpPr>
        <p:spPr>
          <a:xfrm>
            <a:off x="701675" y="4416425"/>
            <a:ext cx="5607050" cy="4602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Which Nova Scotians are more likely to have flexible work hours?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Over half of Nova Scotians with annual household incomes of $150,000 and over report having flexible work hours (56.1%). Between about 35% and 45% of residents in other income groups have flexible work hours, except for those residents with incomes from $30,000 to $39,999 of whom just over one-quarter have flexible hours at work (27.9%).</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Eight in ten older residents </a:t>
            </a:r>
            <a:r>
              <a:rPr lang="en-US" sz="1100">
                <a:solidFill>
                  <a:srgbClr val="000000"/>
                </a:solidFill>
                <a:latin typeface="Arial"/>
                <a:ea typeface="Arial"/>
                <a:cs typeface="Arial"/>
                <a:sym typeface="Arial"/>
              </a:rPr>
              <a:t>(i.e., 75 years and older) – 5.8% of whom </a:t>
            </a:r>
            <a:r>
              <a:rPr lang="en-US" sz="1100">
                <a:latin typeface="Arial"/>
                <a:ea typeface="Arial"/>
                <a:cs typeface="Arial"/>
                <a:sym typeface="Arial"/>
              </a:rPr>
              <a:t>are still working for pay – have flexible work hours. Similarly, six in ten residents from 65 to 74 years of age (60.0%) have flexible work hours (19.8% of this age group is still working for pay). A somewhat smaller percentage of Nova Scotians who are of typical working age (i.e., 21 to 64 years) have flexible working hours.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with flexible work hours is fairly similar</a:t>
            </a:r>
            <a:r>
              <a:rPr lang="en-US" sz="1100">
                <a:solidFill>
                  <a:srgbClr val="000000"/>
                </a:solidFill>
                <a:latin typeface="Arial"/>
                <a:ea typeface="Arial"/>
                <a:cs typeface="Arial"/>
                <a:sym typeface="Arial"/>
              </a:rPr>
              <a:t> in most regions</a:t>
            </a:r>
            <a:r>
              <a:rPr lang="en-US" sz="1100">
                <a:latin typeface="Arial"/>
                <a:ea typeface="Arial"/>
                <a:cs typeface="Arial"/>
                <a:sym typeface="Arial"/>
              </a:rPr>
              <a:t>, ranging from about 32% to 42%. Residents in Halifax Regional Municipality are more likely to have flexible works (47.6%) whereas residents in Cape Breton Regional Municipality are much less likely to have flexible work hours (28.7%).</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Similar percentages of Nova Scotians in all living arrangements report having flexible work hours (about 38% to 46%). Notably, single parents are least likely have flexibility on their work hours (36.0%).</a:t>
            </a:r>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i="1" lang="en-US" sz="1000">
                <a:latin typeface="Arial"/>
                <a:ea typeface="Arial"/>
                <a:cs typeface="Arial"/>
                <a:sym typeface="Arial"/>
              </a:rPr>
              <a:t>Note: </a:t>
            </a:r>
            <a:r>
              <a:rPr lang="en-US" sz="1000">
                <a:latin typeface="Arial"/>
                <a:ea typeface="Arial"/>
                <a:cs typeface="Arial"/>
                <a:sym typeface="Arial"/>
              </a:rPr>
              <a:t>Work flexibility only pertains to those residents who work for pay. Overall, about six in ten Nova Scotians (62.1%) reported that they work for pay. </a:t>
            </a:r>
            <a:endParaRPr/>
          </a:p>
        </p:txBody>
      </p:sp>
      <p:sp>
        <p:nvSpPr>
          <p:cNvPr id="847" name="Google Shape;847;p8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8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1" name="Google Shape;861;p84:notes"/>
          <p:cNvSpPr txBox="1"/>
          <p:nvPr>
            <p:ph idx="1" type="body"/>
          </p:nvPr>
        </p:nvSpPr>
        <p:spPr>
          <a:xfrm>
            <a:off x="701675" y="4416425"/>
            <a:ext cx="5607050" cy="4602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83: Income.</a:t>
            </a:r>
            <a:endParaRPr/>
          </a:p>
        </p:txBody>
      </p:sp>
      <p:sp>
        <p:nvSpPr>
          <p:cNvPr id="862" name="Google Shape;862;p8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8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0" name="Google Shape;870;p85:notes"/>
          <p:cNvSpPr txBox="1"/>
          <p:nvPr>
            <p:ph idx="1" type="body"/>
          </p:nvPr>
        </p:nvSpPr>
        <p:spPr>
          <a:xfrm>
            <a:off x="701675" y="4416425"/>
            <a:ext cx="5607050" cy="4602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83: Age.</a:t>
            </a:r>
            <a:endParaRPr/>
          </a:p>
        </p:txBody>
      </p:sp>
      <p:sp>
        <p:nvSpPr>
          <p:cNvPr id="871" name="Google Shape;871;p8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8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9" name="Google Shape;879;p86:notes"/>
          <p:cNvSpPr txBox="1"/>
          <p:nvPr>
            <p:ph idx="1" type="body"/>
          </p:nvPr>
        </p:nvSpPr>
        <p:spPr>
          <a:xfrm>
            <a:off x="701675" y="4416425"/>
            <a:ext cx="5607050" cy="4602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83: Region.</a:t>
            </a:r>
            <a:endParaRPr/>
          </a:p>
        </p:txBody>
      </p:sp>
      <p:sp>
        <p:nvSpPr>
          <p:cNvPr id="880" name="Google Shape;880;p8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p8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8" name="Google Shape;888;p87:notes"/>
          <p:cNvSpPr txBox="1"/>
          <p:nvPr>
            <p:ph idx="1" type="body"/>
          </p:nvPr>
        </p:nvSpPr>
        <p:spPr>
          <a:xfrm>
            <a:off x="701675" y="4416425"/>
            <a:ext cx="5607050" cy="46021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lang="en-US"/>
              <a:t>Graph from slide 83: Living Arrangement.</a:t>
            </a:r>
            <a:endParaRPr/>
          </a:p>
        </p:txBody>
      </p:sp>
      <p:sp>
        <p:nvSpPr>
          <p:cNvPr id="889" name="Google Shape;889;p8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8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7" name="Google Shape;897;p88:notes"/>
          <p:cNvSpPr txBox="1"/>
          <p:nvPr>
            <p:ph idx="1" type="body"/>
          </p:nvPr>
        </p:nvSpPr>
        <p:spPr>
          <a:xfrm>
            <a:off x="701675" y="4416425"/>
            <a:ext cx="5607050" cy="46243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Which Nova Scotians are more likely to have </a:t>
            </a:r>
            <a:r>
              <a:rPr i="1" lang="en-US" sz="1100">
                <a:latin typeface="Arial"/>
                <a:ea typeface="Arial"/>
                <a:cs typeface="Arial"/>
                <a:sym typeface="Arial"/>
              </a:rPr>
              <a:t>a regular weekday work schedule?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As annual household incomes increase, the percentage of residents with regular weekday work schedules increases. Over eight in ten residents with annual incomes of $150,000 and over (81.4%) have regular weekday work schedules whereas well below half of residents with annual incomes under $10,000 do (44.8%).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three-quarters of residents in mid-life (i.e., 40 to 59 years of age) report having a r</a:t>
            </a:r>
            <a:r>
              <a:rPr lang="en-US" sz="1100">
                <a:solidFill>
                  <a:srgbClr val="000000"/>
                </a:solidFill>
                <a:latin typeface="Arial"/>
                <a:ea typeface="Arial"/>
                <a:cs typeface="Arial"/>
                <a:sym typeface="Arial"/>
              </a:rPr>
              <a:t>egular weekday work schedule (74.2%). The percentage of residents with a regular weekday work schedule declines beginning during the pre-retirement years (i.e., 60 to 64 years) and then falls to about four in ten residents aged 75 years and over (41.4%).</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residents with a regular weekday work schedule varies considerably by region in Nova Scotia, ranging from under six in ten people in Cumberland (57.8%) to over three-quarters of residents in Halifax Regional Municipality (76.1%).</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three-quarters of couples with children living at home (75.2%) and couples with no children (73.1%) have a regular weekday work schedule. In comparison, single parents (62.2%) and adults sharing accommodation with others (62.1%) are least likely to have a regular weekday work schedule.</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Regular work schedules only pertains to those residents who work for pay. Overall, about six in ten Nova Scotians (62.1%) reported that they work for pay.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p:txBody>
      </p:sp>
      <p:sp>
        <p:nvSpPr>
          <p:cNvPr id="898" name="Google Shape;898;p8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8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2" name="Google Shape;912;p89:notes"/>
          <p:cNvSpPr txBox="1"/>
          <p:nvPr>
            <p:ph idx="1" type="body"/>
          </p:nvPr>
        </p:nvSpPr>
        <p:spPr>
          <a:xfrm>
            <a:off x="701675" y="4416425"/>
            <a:ext cx="5607050" cy="46243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88: Income.</a:t>
            </a:r>
            <a:endParaRPr sz="1000">
              <a:latin typeface="Arial"/>
              <a:ea typeface="Arial"/>
              <a:cs typeface="Arial"/>
              <a:sym typeface="Arial"/>
            </a:endParaRPr>
          </a:p>
        </p:txBody>
      </p:sp>
      <p:sp>
        <p:nvSpPr>
          <p:cNvPr id="913" name="Google Shape;913;p8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9:notes"/>
          <p:cNvSpPr txBox="1"/>
          <p:nvPr>
            <p:ph idx="1" type="body"/>
          </p:nvPr>
        </p:nvSpPr>
        <p:spPr>
          <a:xfrm>
            <a:off x="701675" y="4416425"/>
            <a:ext cx="5607050" cy="4413250"/>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Selected characteristics of older adults (65 years and older)</a:t>
            </a:r>
            <a:endParaRPr/>
          </a:p>
          <a:p>
            <a:pPr indent="0" lvl="0" marL="0" rtl="0" algn="l">
              <a:spcBef>
                <a:spcPts val="0"/>
              </a:spcBef>
              <a:spcAft>
                <a:spcPts val="0"/>
              </a:spcAft>
              <a:buClr>
                <a:schemeClr val="dk1"/>
              </a:buClr>
              <a:buSzPts val="1100"/>
              <a:buFont typeface="Calibri"/>
              <a:buNone/>
            </a:pPr>
            <a:r>
              <a:t/>
            </a:r>
            <a:endParaRPr b="1" sz="1100">
              <a:solidFill>
                <a:srgbClr val="000000"/>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Selected demographics</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More than half (54.6%) are women.</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two-thirds (65.2%) are married and almost one in five (18.2%) are widowed.</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Just under half (48.3%) have a college diploma, university, or graduate degree.</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Higher percentages of older adults live in </a:t>
            </a:r>
            <a:r>
              <a:rPr lang="en-US" sz="1100">
                <a:solidFill>
                  <a:srgbClr val="000000"/>
                </a:solidFill>
                <a:latin typeface="Arial"/>
                <a:ea typeface="Arial"/>
                <a:cs typeface="Arial"/>
                <a:sym typeface="Arial"/>
              </a:rPr>
              <a:t>Lunenburg-Queens (30.1%), Strait Area-West Cape Breton (30.1%), </a:t>
            </a:r>
            <a:r>
              <a:rPr lang="en-US" sz="1100">
                <a:latin typeface="Arial"/>
                <a:ea typeface="Arial"/>
                <a:cs typeface="Arial"/>
                <a:sym typeface="Arial"/>
              </a:rPr>
              <a:t>Cumberland (29.6%), and South West Nova (28.1%). Comparatively fewer older adults live in Halifax RM (18.5%). </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Income and Work</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Majority of older adults (83.9%) are retired.</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About one in five (19.0%) have an annual household income less than $30,000, and 15.4% have an annual household income of $100,000 or higher.</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Housing</a:t>
            </a:r>
            <a:endParaRPr i="1"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Majority of older adults (84.5%) spend less than 30% of their monthly income on housing; many fewer (13.3%) spend 30% to 50% of their monthly income on housing; and very few (2.3%) spend more than 50% of their monthly income on housing.</a:t>
            </a:r>
            <a:endParaRPr/>
          </a:p>
          <a:p>
            <a:pPr indent="0" lvl="0" marL="0" rtl="0" algn="l">
              <a:spcBef>
                <a:spcPts val="0"/>
              </a:spcBef>
              <a:spcAft>
                <a:spcPts val="0"/>
              </a:spcAft>
              <a:buClr>
                <a:schemeClr val="dk1"/>
              </a:buClr>
              <a:buSzPts val="1100"/>
              <a:buFont typeface="Calibri"/>
              <a:buNone/>
            </a:pPr>
            <a:r>
              <a:t/>
            </a:r>
            <a:endParaRPr sz="1100">
              <a:solidFill>
                <a:srgbClr val="005A73"/>
              </a:solidFill>
              <a:latin typeface="Arial"/>
              <a:ea typeface="Arial"/>
              <a:cs typeface="Arial"/>
              <a:sym typeface="Arial"/>
            </a:endParaRPr>
          </a:p>
          <a:p>
            <a:pPr indent="0" lvl="0" marL="0" rtl="0" algn="l">
              <a:spcBef>
                <a:spcPts val="0"/>
              </a:spcBef>
              <a:spcAft>
                <a:spcPts val="0"/>
              </a:spcAft>
              <a:buClr>
                <a:srgbClr val="005A73"/>
              </a:buClr>
              <a:buSzPts val="1100"/>
              <a:buFont typeface="Arial"/>
              <a:buNone/>
            </a:pPr>
            <a:r>
              <a:rPr i="1" lang="en-US" sz="1100">
                <a:solidFill>
                  <a:srgbClr val="005A73"/>
                </a:solidFill>
                <a:latin typeface="Arial"/>
                <a:ea typeface="Arial"/>
                <a:cs typeface="Arial"/>
                <a:sym typeface="Arial"/>
              </a:rPr>
              <a:t>Health</a:t>
            </a:r>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Almost one in three older adults (30.0%) live with a disability (physical or mental) or a chronic illness that limits their activity, a higher percentage than that of the overall general population (26.0%).</a:t>
            </a:r>
            <a:endParaRPr/>
          </a:p>
        </p:txBody>
      </p:sp>
      <p:sp>
        <p:nvSpPr>
          <p:cNvPr id="157" name="Google Shape;157;p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90: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1" name="Google Shape;921;p90:notes"/>
          <p:cNvSpPr txBox="1"/>
          <p:nvPr>
            <p:ph idx="1" type="body"/>
          </p:nvPr>
        </p:nvSpPr>
        <p:spPr>
          <a:xfrm>
            <a:off x="701675" y="4416425"/>
            <a:ext cx="5607050" cy="46243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88: Age. </a:t>
            </a:r>
            <a:endParaRPr sz="1000">
              <a:latin typeface="Arial"/>
              <a:ea typeface="Arial"/>
              <a:cs typeface="Arial"/>
              <a:sym typeface="Arial"/>
            </a:endParaRPr>
          </a:p>
        </p:txBody>
      </p:sp>
      <p:sp>
        <p:nvSpPr>
          <p:cNvPr id="922" name="Google Shape;922;p90: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91: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0" name="Google Shape;930;p91:notes"/>
          <p:cNvSpPr txBox="1"/>
          <p:nvPr>
            <p:ph idx="1" type="body"/>
          </p:nvPr>
        </p:nvSpPr>
        <p:spPr>
          <a:xfrm>
            <a:off x="701675" y="4416425"/>
            <a:ext cx="5607050" cy="46243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88: Region.</a:t>
            </a:r>
            <a:endParaRPr sz="1000">
              <a:latin typeface="Arial"/>
              <a:ea typeface="Arial"/>
              <a:cs typeface="Arial"/>
              <a:sym typeface="Arial"/>
            </a:endParaRPr>
          </a:p>
        </p:txBody>
      </p:sp>
      <p:sp>
        <p:nvSpPr>
          <p:cNvPr id="931" name="Google Shape;931;p91: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92: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9" name="Google Shape;939;p92:notes"/>
          <p:cNvSpPr txBox="1"/>
          <p:nvPr>
            <p:ph idx="1" type="body"/>
          </p:nvPr>
        </p:nvSpPr>
        <p:spPr>
          <a:xfrm>
            <a:off x="701675" y="4416425"/>
            <a:ext cx="5607050" cy="462438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Graph from slide 88: Living Arrangement.</a:t>
            </a:r>
            <a:endParaRPr sz="1000">
              <a:latin typeface="Arial"/>
              <a:ea typeface="Arial"/>
              <a:cs typeface="Arial"/>
              <a:sym typeface="Arial"/>
            </a:endParaRPr>
          </a:p>
        </p:txBody>
      </p:sp>
      <p:sp>
        <p:nvSpPr>
          <p:cNvPr id="940" name="Google Shape;940;p92: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93: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8" name="Google Shape;948;p93: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solidFill>
                  <a:srgbClr val="000000"/>
                </a:solidFill>
                <a:latin typeface="Arial"/>
                <a:ea typeface="Arial"/>
                <a:cs typeface="Arial"/>
                <a:sym typeface="Arial"/>
              </a:rPr>
              <a:t>Which Nova Scotians are more likely to </a:t>
            </a:r>
            <a:r>
              <a:rPr i="1" lang="en-US" sz="1100">
                <a:latin typeface="Arial"/>
                <a:ea typeface="Arial"/>
                <a:cs typeface="Arial"/>
                <a:sym typeface="Arial"/>
              </a:rPr>
              <a:t>work over 50 hours per week?</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Residents with the highest annual household incomes ($150,000 and over) are much more likely to work over 50 hours per week (25.1%). The percentage of residents with annual incomes ranging from $30,000 to just under $150,000 who work long hours each week is typically about 12% to 16%. Fewer than one in ten residents with annual incomes under $30,000 work over 50 hours per week.</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who work over 50 hours per week generally declines as residents get older. The highest percentage of people who work long hours each week are residents from 40 to 49 years of age (18.0%).</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The percentage of Nova Scotians who work over 50 hours per week ranges from about 10% to 19% across the different regions of the province. Residents living in Strait Area-West Cape Breton are most likely to work more than 50 hours per week (18.9%), with residents of Cumberland least likely to work such long hours (10.9%).</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Approximately 15% to 18% of couples, with or without children living at home, are generally more likely to work over 50 hours per week, as are adults living on their own (15.8%). In contrast, adults sharing accommodation with others are much less likely to work long hours each week (4.4%).</a:t>
            </a:r>
            <a:endParaRPr/>
          </a:p>
          <a:p>
            <a:pPr indent="0" lvl="0" marL="0" rtl="0" algn="l">
              <a:spcBef>
                <a:spcPts val="0"/>
              </a:spcBef>
              <a:spcAft>
                <a:spcPts val="0"/>
              </a:spcAft>
              <a:buClr>
                <a:schemeClr val="dk1"/>
              </a:buClr>
              <a:buSzPts val="1000"/>
              <a:buFont typeface="Calibri"/>
              <a:buNone/>
            </a:pPr>
            <a:r>
              <a:t/>
            </a:r>
            <a:endParaRPr i="1" sz="1000">
              <a:solidFill>
                <a:srgbClr val="000000"/>
              </a:solidFill>
              <a:latin typeface="Arial"/>
              <a:ea typeface="Arial"/>
              <a:cs typeface="Arial"/>
              <a:sym typeface="Arial"/>
            </a:endParaRPr>
          </a:p>
          <a:p>
            <a:pPr indent="0" lvl="0" marL="0" rtl="0" algn="l">
              <a:spcBef>
                <a:spcPts val="0"/>
              </a:spcBef>
              <a:spcAft>
                <a:spcPts val="0"/>
              </a:spcAft>
              <a:buClr>
                <a:srgbClr val="000000"/>
              </a:buClr>
              <a:buSzPts val="1000"/>
              <a:buFont typeface="Arial"/>
              <a:buNone/>
            </a:pPr>
            <a:r>
              <a:rPr i="1" lang="en-US" sz="1000">
                <a:solidFill>
                  <a:srgbClr val="000000"/>
                </a:solidFill>
                <a:latin typeface="Arial"/>
                <a:ea typeface="Arial"/>
                <a:cs typeface="Arial"/>
                <a:sym typeface="Arial"/>
              </a:rPr>
              <a:t>Note: </a:t>
            </a:r>
            <a:r>
              <a:rPr lang="en-US" sz="1000">
                <a:solidFill>
                  <a:srgbClr val="000000"/>
                </a:solidFill>
                <a:latin typeface="Arial"/>
                <a:ea typeface="Arial"/>
                <a:cs typeface="Arial"/>
                <a:sym typeface="Arial"/>
              </a:rPr>
              <a:t>Working over 50 hours per week only pertains to those residents who work for pay. Overall, about six in ten Nova Scotians (62.1%) reported that they work for pay. </a:t>
            </a:r>
            <a:endParaRPr>
              <a:solidFill>
                <a:srgbClr val="000000"/>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Arial"/>
              <a:ea typeface="Arial"/>
              <a:cs typeface="Arial"/>
              <a:sym typeface="Arial"/>
            </a:endParaRPr>
          </a:p>
        </p:txBody>
      </p:sp>
      <p:sp>
        <p:nvSpPr>
          <p:cNvPr id="949" name="Google Shape;949;p93: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94: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3" name="Google Shape;963;p94: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93: Income.</a:t>
            </a:r>
            <a:endParaRPr>
              <a:latin typeface="Arial"/>
              <a:ea typeface="Arial"/>
              <a:cs typeface="Arial"/>
              <a:sym typeface="Arial"/>
            </a:endParaRPr>
          </a:p>
        </p:txBody>
      </p:sp>
      <p:sp>
        <p:nvSpPr>
          <p:cNvPr id="964" name="Google Shape;964;p94: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95: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2" name="Google Shape;972;p95: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93: Age.</a:t>
            </a:r>
            <a:endParaRPr>
              <a:latin typeface="Arial"/>
              <a:ea typeface="Arial"/>
              <a:cs typeface="Arial"/>
              <a:sym typeface="Arial"/>
            </a:endParaRPr>
          </a:p>
        </p:txBody>
      </p:sp>
      <p:sp>
        <p:nvSpPr>
          <p:cNvPr id="973" name="Google Shape;973;p95: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96: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81" name="Google Shape;981;p96: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93: Region.</a:t>
            </a:r>
            <a:endParaRPr>
              <a:latin typeface="Arial"/>
              <a:ea typeface="Arial"/>
              <a:cs typeface="Arial"/>
              <a:sym typeface="Arial"/>
            </a:endParaRPr>
          </a:p>
        </p:txBody>
      </p:sp>
      <p:sp>
        <p:nvSpPr>
          <p:cNvPr id="982" name="Google Shape;982;p96: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97: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0" name="Google Shape;990;p97:notes"/>
          <p:cNvSpPr txBox="1"/>
          <p:nvPr>
            <p:ph idx="1" type="body"/>
          </p:nvPr>
        </p:nvSpPr>
        <p:spPr>
          <a:xfrm>
            <a:off x="701675" y="4416425"/>
            <a:ext cx="5607050" cy="4554537"/>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chemeClr val="dk1"/>
              </a:buClr>
              <a:buSzPts val="1200"/>
              <a:buFont typeface="Arial"/>
              <a:buNone/>
            </a:pPr>
            <a:r>
              <a:rPr lang="en-US">
                <a:latin typeface="Arial"/>
                <a:ea typeface="Arial"/>
                <a:cs typeface="Arial"/>
                <a:sym typeface="Arial"/>
              </a:rPr>
              <a:t>Graph from slide 93: Living Arrangement.</a:t>
            </a:r>
            <a:endParaRPr>
              <a:latin typeface="Arial"/>
              <a:ea typeface="Arial"/>
              <a:cs typeface="Arial"/>
              <a:sym typeface="Arial"/>
            </a:endParaRPr>
          </a:p>
        </p:txBody>
      </p:sp>
      <p:sp>
        <p:nvSpPr>
          <p:cNvPr id="991" name="Google Shape;991;p97: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98: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9" name="Google Shape;999;p98: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work-life imbalance related to annual household income?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Generally overall, as annual household income </a:t>
            </a:r>
            <a:r>
              <a:rPr i="1" lang="en-US" sz="1100">
                <a:latin typeface="Arial"/>
                <a:ea typeface="Arial"/>
                <a:cs typeface="Arial"/>
                <a:sym typeface="Arial"/>
              </a:rPr>
              <a:t>increases</a:t>
            </a:r>
            <a:r>
              <a:rPr lang="en-US" sz="1100">
                <a:latin typeface="Arial"/>
                <a:ea typeface="Arial"/>
                <a:cs typeface="Arial"/>
                <a:sym typeface="Arial"/>
              </a:rPr>
              <a:t>, the percentage of residents with greater work-life balance </a:t>
            </a:r>
            <a:r>
              <a:rPr i="1" lang="en-US" sz="1100">
                <a:latin typeface="Arial"/>
                <a:ea typeface="Arial"/>
                <a:cs typeface="Arial"/>
                <a:sym typeface="Arial"/>
              </a:rPr>
              <a:t>increases</a:t>
            </a:r>
            <a:r>
              <a:rPr lang="en-US" sz="1100">
                <a:latin typeface="Arial"/>
                <a:ea typeface="Arial"/>
                <a:cs typeface="Arial"/>
                <a:sym typeface="Arial"/>
              </a:rPr>
              <a:t>. </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Specifically, work-life imbalance is highest among residents with annual household incomes of $30,000 to $39,999 (50.5%) and with annual incomes less than $10,000 (49.8%). In contrast, </a:t>
            </a:r>
            <a:r>
              <a:rPr lang="en-US" sz="1100">
                <a:solidFill>
                  <a:srgbClr val="000000"/>
                </a:solidFill>
                <a:latin typeface="Arial"/>
                <a:ea typeface="Arial"/>
                <a:cs typeface="Arial"/>
                <a:sym typeface="Arial"/>
              </a:rPr>
              <a:t>about one-third of residents earning $150,000 or more annually experience </a:t>
            </a:r>
            <a:r>
              <a:rPr lang="en-US" sz="1100">
                <a:latin typeface="Arial"/>
                <a:ea typeface="Arial"/>
                <a:cs typeface="Arial"/>
                <a:sym typeface="Arial"/>
              </a:rPr>
              <a:t>work-life imbalance (33.8%).</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000" name="Google Shape;1000;p98: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99:notes"/>
          <p:cNvSpPr/>
          <p:nvPr>
            <p:ph idx="2" type="sldImg"/>
          </p:nvPr>
        </p:nvSpPr>
        <p:spPr>
          <a:xfrm>
            <a:off x="406400" y="698500"/>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8" name="Google Shape;1008;p99:notes"/>
          <p:cNvSpPr txBox="1"/>
          <p:nvPr>
            <p:ph idx="1" type="body"/>
          </p:nvPr>
        </p:nvSpPr>
        <p:spPr>
          <a:xfrm>
            <a:off x="701675" y="4416425"/>
            <a:ext cx="5607050" cy="4183062"/>
          </a:xfrm>
          <a:prstGeom prst="rect">
            <a:avLst/>
          </a:prstGeom>
          <a:noFill/>
          <a:ln>
            <a:noFill/>
          </a:ln>
        </p:spPr>
        <p:txBody>
          <a:bodyPr anchorCtr="0" anchor="t" bIns="45850" lIns="91725" spcFirstLastPara="1" rIns="91725" wrap="square" tIns="45850">
            <a:noAutofit/>
          </a:bodyPr>
          <a:lstStyle/>
          <a:p>
            <a:pPr indent="0" lvl="0" marL="0" rtl="0" algn="l">
              <a:spcBef>
                <a:spcPts val="0"/>
              </a:spcBef>
              <a:spcAft>
                <a:spcPts val="0"/>
              </a:spcAft>
              <a:buClr>
                <a:srgbClr val="005A73"/>
              </a:buClr>
              <a:buSzPts val="1300"/>
              <a:buFont typeface="Arial"/>
              <a:buNone/>
            </a:pPr>
            <a:r>
              <a:rPr b="1" lang="en-US" sz="1300">
                <a:solidFill>
                  <a:srgbClr val="005A73"/>
                </a:solidFill>
                <a:latin typeface="Arial"/>
                <a:ea typeface="Arial"/>
                <a:cs typeface="Arial"/>
                <a:sym typeface="Arial"/>
              </a:rPr>
              <a:t>Living Standards</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t>
            </a:r>
            <a:r>
              <a:rPr i="1" lang="en-US" sz="1100">
                <a:latin typeface="Arial"/>
                <a:ea typeface="Arial"/>
                <a:cs typeface="Arial"/>
                <a:sym typeface="Arial"/>
              </a:rPr>
              <a:t>Is work-life imbalance related to age?</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Perceived work-life imbalance </a:t>
            </a:r>
            <a:r>
              <a:rPr i="1" lang="en-US" sz="1100">
                <a:latin typeface="Arial"/>
                <a:ea typeface="Arial"/>
                <a:cs typeface="Arial"/>
                <a:sym typeface="Arial"/>
              </a:rPr>
              <a:t>decreases</a:t>
            </a:r>
            <a:r>
              <a:rPr lang="en-US" sz="1100">
                <a:latin typeface="Arial"/>
                <a:ea typeface="Arial"/>
                <a:cs typeface="Arial"/>
                <a:sym typeface="Arial"/>
              </a:rPr>
              <a:t> as age </a:t>
            </a:r>
            <a:r>
              <a:rPr i="1" lang="en-US" sz="1100">
                <a:latin typeface="Arial"/>
                <a:ea typeface="Arial"/>
                <a:cs typeface="Arial"/>
                <a:sym typeface="Arial"/>
              </a:rPr>
              <a:t>increases</a:t>
            </a:r>
            <a:r>
              <a:rPr lang="en-US" sz="1100">
                <a:latin typeface="Arial"/>
                <a:ea typeface="Arial"/>
                <a:cs typeface="Arial"/>
                <a:sym typeface="Arial"/>
              </a:rPr>
              <a:t>.</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Work-life imbalance is highest among residents 14 to 39 years of age (44.4%) and lowest among residents 75 years and older (16.3%).</a:t>
            </a:r>
            <a:endParaRPr/>
          </a:p>
          <a:p>
            <a:pPr indent="0" lvl="0" marL="0" rtl="0" algn="l">
              <a:spcBef>
                <a:spcPts val="0"/>
              </a:spcBef>
              <a:spcAft>
                <a:spcPts val="0"/>
              </a:spcAft>
              <a:buClr>
                <a:schemeClr val="dk1"/>
              </a:buClr>
              <a:buSzPts val="1100"/>
              <a:buFont typeface="Calibri"/>
              <a:buNone/>
            </a:pPr>
            <a:r>
              <a:t/>
            </a:r>
            <a:endParaRPr sz="1100">
              <a:latin typeface="Arial"/>
              <a:ea typeface="Arial"/>
              <a:cs typeface="Arial"/>
              <a:sym typeface="Arial"/>
            </a:endParaRPr>
          </a:p>
        </p:txBody>
      </p:sp>
      <p:sp>
        <p:nvSpPr>
          <p:cNvPr id="1009" name="Google Shape;1009;p99:notes"/>
          <p:cNvSpPr txBox="1"/>
          <p:nvPr/>
        </p:nvSpPr>
        <p:spPr>
          <a:xfrm>
            <a:off x="3970337" y="8829675"/>
            <a:ext cx="3038475" cy="465137"/>
          </a:xfrm>
          <a:prstGeom prst="rect">
            <a:avLst/>
          </a:prstGeom>
          <a:noFill/>
          <a:ln>
            <a:noFill/>
          </a:ln>
        </p:spPr>
        <p:txBody>
          <a:bodyPr anchorCtr="0" anchor="b" bIns="45850" lIns="91725" spcFirstLastPara="1" rIns="91725" wrap="square" tIns="45850">
            <a:noAutofit/>
          </a:bodyPr>
          <a:lstStyle/>
          <a:p>
            <a:pPr indent="0" lvl="0" marL="0" marR="0" rtl="0" algn="r">
              <a:lnSpc>
                <a:spcPct val="100000"/>
              </a:lnSpc>
              <a:spcBef>
                <a:spcPts val="0"/>
              </a:spcBef>
              <a:spcAft>
                <a:spcPts val="0"/>
              </a:spcAft>
              <a:buClr>
                <a:srgbClr val="000000"/>
              </a:buClr>
              <a:buSzPts val="1100"/>
              <a:buFont typeface="Calibri"/>
              <a:buNone/>
            </a:pPr>
            <a:fld id="{00000000-1234-1234-1234-123412341234}" type="slidenum">
              <a:rPr b="0" i="0" lang="en-US" sz="1100" u="none">
                <a:solidFill>
                  <a:srgbClr val="000000"/>
                </a:solidFill>
                <a:latin typeface="Calibri"/>
                <a:ea typeface="Calibri"/>
                <a:cs typeface="Calibri"/>
                <a:sym typeface="Calibri"/>
              </a:rPr>
              <a:t>‹#›</a:t>
            </a:fld>
            <a:endParaRPr sz="18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2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2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2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7"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2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 Id="rId3" Type="http://schemas.openxmlformats.org/officeDocument/2006/relationships/image" Target="../media/image8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 Id="rId3" Type="http://schemas.openxmlformats.org/officeDocument/2006/relationships/image" Target="../media/image8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93.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92.png"/><Relationship Id="rId4" Type="http://schemas.openxmlformats.org/officeDocument/2006/relationships/image" Target="../media/image87.png"/><Relationship Id="rId5" Type="http://schemas.openxmlformats.org/officeDocument/2006/relationships/image" Target="../media/image90.png"/><Relationship Id="rId6" Type="http://schemas.openxmlformats.org/officeDocument/2006/relationships/image" Target="../media/image9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8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9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9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 Id="rId3" Type="http://schemas.openxmlformats.org/officeDocument/2006/relationships/image" Target="../media/image9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9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 Id="rId3" Type="http://schemas.openxmlformats.org/officeDocument/2006/relationships/image" Target="../media/image9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 Id="rId3" Type="http://schemas.openxmlformats.org/officeDocument/2006/relationships/image" Target="../media/image10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 Id="rId3" Type="http://schemas.openxmlformats.org/officeDocument/2006/relationships/image" Target="../media/image9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10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 Id="rId3" Type="http://schemas.openxmlformats.org/officeDocument/2006/relationships/image" Target="../media/image10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 Id="rId3" Type="http://schemas.openxmlformats.org/officeDocument/2006/relationships/image" Target="../media/image10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 Id="rId3" Type="http://schemas.openxmlformats.org/officeDocument/2006/relationships/image" Target="../media/image98.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 Id="rId3" Type="http://schemas.openxmlformats.org/officeDocument/2006/relationships/image" Target="../media/image105.png"/><Relationship Id="rId4" Type="http://schemas.openxmlformats.org/officeDocument/2006/relationships/image" Target="../media/image107.png"/><Relationship Id="rId5" Type="http://schemas.openxmlformats.org/officeDocument/2006/relationships/image" Target="../media/image97.png"/><Relationship Id="rId6"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 Id="rId3" Type="http://schemas.openxmlformats.org/officeDocument/2006/relationships/image" Target="../media/image105.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 Id="rId3" Type="http://schemas.openxmlformats.org/officeDocument/2006/relationships/image" Target="../media/image10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 Id="rId3" Type="http://schemas.openxmlformats.org/officeDocument/2006/relationships/image" Target="../media/image9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 Id="rId3" Type="http://schemas.openxmlformats.org/officeDocument/2006/relationships/image" Target="../media/image100.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 Id="rId3" Type="http://schemas.openxmlformats.org/officeDocument/2006/relationships/image" Target="../media/image108.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 Id="rId3" Type="http://schemas.openxmlformats.org/officeDocument/2006/relationships/image" Target="../media/image11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 Id="rId3" Type="http://schemas.openxmlformats.org/officeDocument/2006/relationships/image" Target="../media/image10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 Id="rId3" Type="http://schemas.openxmlformats.org/officeDocument/2006/relationships/image" Target="../media/image11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 Id="rId3" Type="http://schemas.openxmlformats.org/officeDocument/2006/relationships/image" Target="../media/image11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 Id="rId3" Type="http://schemas.openxmlformats.org/officeDocument/2006/relationships/image" Target="../media/image1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 Id="rId3" Type="http://schemas.openxmlformats.org/officeDocument/2006/relationships/image" Target="../media/image110.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 Id="rId3" Type="http://schemas.openxmlformats.org/officeDocument/2006/relationships/image" Target="../media/image113.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 Id="rId3" Type="http://schemas.openxmlformats.org/officeDocument/2006/relationships/image" Target="../media/image124.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 Id="rId3" Type="http://schemas.openxmlformats.org/officeDocument/2006/relationships/image" Target="../media/image111.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 Id="rId3" Type="http://schemas.openxmlformats.org/officeDocument/2006/relationships/image" Target="../media/image11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 Id="rId3" Type="http://schemas.openxmlformats.org/officeDocument/2006/relationships/image" Target="../media/image12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 Id="rId3" Type="http://schemas.openxmlformats.org/officeDocument/2006/relationships/image" Target="../media/image12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8.xml"/><Relationship Id="rId3" Type="http://schemas.openxmlformats.org/officeDocument/2006/relationships/image" Target="../media/image118.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9.xml"/><Relationship Id="rId3" Type="http://schemas.openxmlformats.org/officeDocument/2006/relationships/image" Target="../media/image1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 Id="rId3" Type="http://schemas.openxmlformats.org/officeDocument/2006/relationships/image" Target="../media/image122.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 Id="rId3" Type="http://schemas.openxmlformats.org/officeDocument/2006/relationships/image" Target="../media/image12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2.xml"/><Relationship Id="rId3" Type="http://schemas.openxmlformats.org/officeDocument/2006/relationships/image" Target="../media/image116.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 Id="rId3" Type="http://schemas.openxmlformats.org/officeDocument/2006/relationships/image" Target="../media/image11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 Id="rId3" Type="http://schemas.openxmlformats.org/officeDocument/2006/relationships/image" Target="../media/image12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 Id="rId3" Type="http://schemas.openxmlformats.org/officeDocument/2006/relationships/image" Target="../media/image126.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 Id="rId3" Type="http://schemas.openxmlformats.org/officeDocument/2006/relationships/image" Target="../media/image13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 Id="rId3" Type="http://schemas.openxmlformats.org/officeDocument/2006/relationships/image" Target="../media/image129.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9.xml"/><Relationship Id="rId3" Type="http://schemas.openxmlformats.org/officeDocument/2006/relationships/image" Target="../media/image13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0.xml"/><Relationship Id="rId3" Type="http://schemas.openxmlformats.org/officeDocument/2006/relationships/image" Target="../media/image136.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1.xml"/><Relationship Id="rId3" Type="http://schemas.openxmlformats.org/officeDocument/2006/relationships/image" Target="../media/image135.jp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 Id="rId3" Type="http://schemas.openxmlformats.org/officeDocument/2006/relationships/image" Target="../media/image130.jp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3.xml"/><Relationship Id="rId3" Type="http://schemas.openxmlformats.org/officeDocument/2006/relationships/image" Target="../media/image133.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4.xml"/><Relationship Id="rId3" Type="http://schemas.openxmlformats.org/officeDocument/2006/relationships/image" Target="../media/image128.jp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6.xml"/><Relationship Id="rId3" Type="http://schemas.openxmlformats.org/officeDocument/2006/relationships/image" Target="../media/image137.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7.xml"/><Relationship Id="rId3" Type="http://schemas.openxmlformats.org/officeDocument/2006/relationships/image" Target="../media/image138.png"/><Relationship Id="rId4" Type="http://schemas.openxmlformats.org/officeDocument/2006/relationships/image" Target="../media/image141.png"/><Relationship Id="rId5" Type="http://schemas.openxmlformats.org/officeDocument/2006/relationships/image" Target="../media/image131.png"/><Relationship Id="rId6" Type="http://schemas.openxmlformats.org/officeDocument/2006/relationships/image" Target="../media/image145.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8.xml"/><Relationship Id="rId3" Type="http://schemas.openxmlformats.org/officeDocument/2006/relationships/image" Target="../media/image131.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9.xml"/><Relationship Id="rId3" Type="http://schemas.openxmlformats.org/officeDocument/2006/relationships/image" Target="../media/image1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0.xml"/><Relationship Id="rId3" Type="http://schemas.openxmlformats.org/officeDocument/2006/relationships/image" Target="../media/image138.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1.xml"/><Relationship Id="rId3" Type="http://schemas.openxmlformats.org/officeDocument/2006/relationships/image" Target="../media/image14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2.xml"/><Relationship Id="rId3" Type="http://schemas.openxmlformats.org/officeDocument/2006/relationships/image" Target="../media/image139.png"/><Relationship Id="rId4" Type="http://schemas.openxmlformats.org/officeDocument/2006/relationships/image" Target="../media/image144.png"/><Relationship Id="rId5" Type="http://schemas.openxmlformats.org/officeDocument/2006/relationships/image" Target="../media/image149.png"/><Relationship Id="rId6" Type="http://schemas.openxmlformats.org/officeDocument/2006/relationships/image" Target="../media/image147.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3.xml"/><Relationship Id="rId3" Type="http://schemas.openxmlformats.org/officeDocument/2006/relationships/image" Target="../media/image149.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 Id="rId3" Type="http://schemas.openxmlformats.org/officeDocument/2006/relationships/image" Target="../media/image147.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5.xml"/><Relationship Id="rId3" Type="http://schemas.openxmlformats.org/officeDocument/2006/relationships/image" Target="../media/image14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6.xml"/><Relationship Id="rId3" Type="http://schemas.openxmlformats.org/officeDocument/2006/relationships/image" Target="../media/image139.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7.xml"/><Relationship Id="rId3" Type="http://schemas.openxmlformats.org/officeDocument/2006/relationships/image" Target="../media/image140.png"/><Relationship Id="rId4" Type="http://schemas.openxmlformats.org/officeDocument/2006/relationships/image" Target="../media/image142.png"/><Relationship Id="rId5" Type="http://schemas.openxmlformats.org/officeDocument/2006/relationships/image" Target="../media/image152.png"/><Relationship Id="rId6" Type="http://schemas.openxmlformats.org/officeDocument/2006/relationships/image" Target="../media/image14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8.xml"/><Relationship Id="rId3" Type="http://schemas.openxmlformats.org/officeDocument/2006/relationships/image" Target="../media/image152.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 Id="rId3" Type="http://schemas.openxmlformats.org/officeDocument/2006/relationships/image" Target="../media/image1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0.xml"/><Relationship Id="rId3" Type="http://schemas.openxmlformats.org/officeDocument/2006/relationships/image" Target="../media/image140.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 Id="rId3" Type="http://schemas.openxmlformats.org/officeDocument/2006/relationships/image" Target="../media/image14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2.xml"/><Relationship Id="rId3" Type="http://schemas.openxmlformats.org/officeDocument/2006/relationships/image" Target="../media/image146.png"/><Relationship Id="rId4" Type="http://schemas.openxmlformats.org/officeDocument/2006/relationships/image" Target="../media/image157.png"/><Relationship Id="rId5" Type="http://schemas.openxmlformats.org/officeDocument/2006/relationships/image" Target="../media/image155.png"/><Relationship Id="rId6" Type="http://schemas.openxmlformats.org/officeDocument/2006/relationships/image" Target="../media/image148.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3.xml"/><Relationship Id="rId3" Type="http://schemas.openxmlformats.org/officeDocument/2006/relationships/image" Target="../media/image155.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 Id="rId3" Type="http://schemas.openxmlformats.org/officeDocument/2006/relationships/image" Target="../media/image146.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5.xml"/><Relationship Id="rId3" Type="http://schemas.openxmlformats.org/officeDocument/2006/relationships/image" Target="../media/image157.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6.xml"/><Relationship Id="rId3" Type="http://schemas.openxmlformats.org/officeDocument/2006/relationships/image" Target="../media/image148.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7.xml"/><Relationship Id="rId3" Type="http://schemas.openxmlformats.org/officeDocument/2006/relationships/image" Target="../media/image153.pn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4.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8.xml"/><Relationship Id="rId3" Type="http://schemas.openxmlformats.org/officeDocument/2006/relationships/image" Target="../media/image15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9.xml"/><Relationship Id="rId3" Type="http://schemas.openxmlformats.org/officeDocument/2006/relationships/image" Target="../media/image1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 Id="rId3" Type="http://schemas.openxmlformats.org/officeDocument/2006/relationships/image" Target="../media/image151.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1.xml"/><Relationship Id="rId3" Type="http://schemas.openxmlformats.org/officeDocument/2006/relationships/image" Target="../media/image154.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 Id="rId3" Type="http://schemas.openxmlformats.org/officeDocument/2006/relationships/image" Target="../media/image160.png"/><Relationship Id="rId4" Type="http://schemas.openxmlformats.org/officeDocument/2006/relationships/image" Target="../media/image156.png"/><Relationship Id="rId5" Type="http://schemas.openxmlformats.org/officeDocument/2006/relationships/image" Target="../media/image158.png"/><Relationship Id="rId6" Type="http://schemas.openxmlformats.org/officeDocument/2006/relationships/image" Target="../media/image159.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 Id="rId3" Type="http://schemas.openxmlformats.org/officeDocument/2006/relationships/image" Target="../media/image160.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4.xml"/><Relationship Id="rId3" Type="http://schemas.openxmlformats.org/officeDocument/2006/relationships/image" Target="../media/image156.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5.xml"/><Relationship Id="rId3" Type="http://schemas.openxmlformats.org/officeDocument/2006/relationships/image" Target="../media/image158.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6.xml"/><Relationship Id="rId3" Type="http://schemas.openxmlformats.org/officeDocument/2006/relationships/image" Target="../media/image159.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8.xml"/><Relationship Id="rId3" Type="http://schemas.openxmlformats.org/officeDocument/2006/relationships/image" Target="../media/image162.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9.xml"/><Relationship Id="rId3" Type="http://schemas.openxmlformats.org/officeDocument/2006/relationships/image" Target="../media/image167.png"/><Relationship Id="rId4" Type="http://schemas.openxmlformats.org/officeDocument/2006/relationships/image" Target="../media/image171.png"/><Relationship Id="rId5" Type="http://schemas.openxmlformats.org/officeDocument/2006/relationships/image" Target="../media/image165.png"/><Relationship Id="rId6" Type="http://schemas.openxmlformats.org/officeDocument/2006/relationships/image" Target="../media/image1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9.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0.xml"/><Relationship Id="rId3" Type="http://schemas.openxmlformats.org/officeDocument/2006/relationships/image" Target="../media/image165.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 Id="rId3" Type="http://schemas.openxmlformats.org/officeDocument/2006/relationships/image" Target="../media/image171.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2.xml"/><Relationship Id="rId3" Type="http://schemas.openxmlformats.org/officeDocument/2006/relationships/image" Target="../media/image167.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 Id="rId3" Type="http://schemas.openxmlformats.org/officeDocument/2006/relationships/image" Target="../media/image161.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 Id="rId3" Type="http://schemas.openxmlformats.org/officeDocument/2006/relationships/image" Target="../media/image163.png"/><Relationship Id="rId4" Type="http://schemas.openxmlformats.org/officeDocument/2006/relationships/image" Target="../media/image169.png"/><Relationship Id="rId5" Type="http://schemas.openxmlformats.org/officeDocument/2006/relationships/image" Target="../media/image164.png"/><Relationship Id="rId6" Type="http://schemas.openxmlformats.org/officeDocument/2006/relationships/image" Target="../media/image166.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 Id="rId3" Type="http://schemas.openxmlformats.org/officeDocument/2006/relationships/image" Target="../media/image164.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 Id="rId3" Type="http://schemas.openxmlformats.org/officeDocument/2006/relationships/image" Target="../media/image169.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 Id="rId3" Type="http://schemas.openxmlformats.org/officeDocument/2006/relationships/image" Target="../media/image16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8.xml"/><Relationship Id="rId3" Type="http://schemas.openxmlformats.org/officeDocument/2006/relationships/image" Target="../media/image166.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9.xml"/><Relationship Id="rId3" Type="http://schemas.openxmlformats.org/officeDocument/2006/relationships/image" Target="../media/image172.png"/><Relationship Id="rId4" Type="http://schemas.openxmlformats.org/officeDocument/2006/relationships/image" Target="../media/image168.png"/><Relationship Id="rId5" Type="http://schemas.openxmlformats.org/officeDocument/2006/relationships/image" Target="../media/image178.png"/><Relationship Id="rId6" Type="http://schemas.openxmlformats.org/officeDocument/2006/relationships/image" Target="../media/image1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uwaterloo.ca/canadian-index-wellbeing/" TargetMode="External"/><Relationship Id="rId4" Type="http://schemas.openxmlformats.org/officeDocument/2006/relationships/hyperlink" Target="https://engagenovascotia.ca/about-qol" TargetMode="External"/><Relationship Id="rId5"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 Id="rId3" Type="http://schemas.openxmlformats.org/officeDocument/2006/relationships/image" Target="../media/image178.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 Id="rId3" Type="http://schemas.openxmlformats.org/officeDocument/2006/relationships/image" Target="../media/image168.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 Id="rId3" Type="http://schemas.openxmlformats.org/officeDocument/2006/relationships/image" Target="../media/image172.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3.xml"/><Relationship Id="rId3" Type="http://schemas.openxmlformats.org/officeDocument/2006/relationships/image" Target="../media/image170.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 Id="rId3" Type="http://schemas.openxmlformats.org/officeDocument/2006/relationships/image" Target="../media/image17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image" Target="../media/image174.png"/><Relationship Id="rId4" Type="http://schemas.openxmlformats.org/officeDocument/2006/relationships/image" Target="../media/image173.png"/><Relationship Id="rId5" Type="http://schemas.openxmlformats.org/officeDocument/2006/relationships/image" Target="../media/image177.png"/><Relationship Id="rId6" Type="http://schemas.openxmlformats.org/officeDocument/2006/relationships/image" Target="../media/image175.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image" Target="../media/image177.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image" Target="../media/image17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image" Target="../media/image174.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image" Target="../media/image17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 Id="rId3" Type="http://schemas.openxmlformats.org/officeDocument/2006/relationships/image" Target="../media/image181.png"/><Relationship Id="rId4" Type="http://schemas.openxmlformats.org/officeDocument/2006/relationships/image" Target="../media/image180.png"/><Relationship Id="rId5" Type="http://schemas.openxmlformats.org/officeDocument/2006/relationships/image" Target="../media/image179.png"/><Relationship Id="rId6" Type="http://schemas.openxmlformats.org/officeDocument/2006/relationships/image" Target="../media/image182.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 Id="rId3" Type="http://schemas.openxmlformats.org/officeDocument/2006/relationships/image" Target="../media/image181.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 Id="rId3" Type="http://schemas.openxmlformats.org/officeDocument/2006/relationships/image" Target="../media/image179.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 Id="rId3" Type="http://schemas.openxmlformats.org/officeDocument/2006/relationships/image" Target="../media/image180.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 Id="rId3" Type="http://schemas.openxmlformats.org/officeDocument/2006/relationships/image" Target="../media/image182.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0"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17.xml"/><Relationship Id="rId3" Type="http://schemas.openxmlformats.org/officeDocument/2006/relationships/hyperlink" Target="mailto:research@engagenovascotia.ca" TargetMode="External"/><Relationship Id="rId4" Type="http://schemas.openxmlformats.org/officeDocument/2006/relationships/hyperlink" Target="https://engagenovascotia.ca/research-and-analysis" TargetMode="External"/><Relationship Id="rId9" Type="http://schemas.openxmlformats.org/officeDocument/2006/relationships/hyperlink" Target="https://engagenovascotia.ca/explore-the-eight-domains" TargetMode="External"/><Relationship Id="rId5" Type="http://schemas.openxmlformats.org/officeDocument/2006/relationships/hyperlink" Target="https://engagenovascotia.ca/what-is-happening-now" TargetMode="External"/><Relationship Id="rId6" Type="http://schemas.openxmlformats.org/officeDocument/2006/relationships/hyperlink" Target="https://engagenovascotia.ca/what-is-happening-next" TargetMode="External"/><Relationship Id="rId7" Type="http://schemas.openxmlformats.org/officeDocument/2006/relationships/hyperlink" Target="https://engagenovascotia.ca/about-qol" TargetMode="External"/><Relationship Id="rId8" Type="http://schemas.openxmlformats.org/officeDocument/2006/relationships/hyperlink" Target="https://engagenovascotia.ca/stay-inform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ngagenovascotia.ca/" TargetMode="External"/><Relationship Id="rId4" Type="http://schemas.openxmlformats.org/officeDocument/2006/relationships/hyperlink" Target="https://uwaterloo.ca/canadian-index-wellbeing/" TargetMode="External"/><Relationship Id="rId5" Type="http://schemas.openxmlformats.org/officeDocument/2006/relationships/hyperlink" Target="https://uwaterloo.ca/canadian-index-wellbeing/" TargetMode="External"/><Relationship Id="rId6" Type="http://schemas.openxmlformats.org/officeDocument/2006/relationships/hyperlink" Target="https://uwaterloo.ca/canadian-index-wellbeing/" TargetMode="External"/><Relationship Id="rId7" Type="http://schemas.openxmlformats.org/officeDocument/2006/relationships/hyperlink" Target="https://engagenovascotia.ca/explore-the-eight-domains" TargetMode="External"/><Relationship Id="rId8"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ngagenovascotia.ca/research-and-analysis" TargetMode="External"/><Relationship Id="rId4" Type="http://schemas.openxmlformats.org/officeDocument/2006/relationships/hyperlink" Target="https://engagenovascotia.ca/about-qol" TargetMode="External"/><Relationship Id="rId5"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7.png"/><Relationship Id="rId4" Type="http://schemas.openxmlformats.org/officeDocument/2006/relationships/image" Target="../media/image39.png"/><Relationship Id="rId5" Type="http://schemas.openxmlformats.org/officeDocument/2006/relationships/image" Target="../media/image52.png"/><Relationship Id="rId6"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55.png"/><Relationship Id="rId6"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48.png"/><Relationship Id="rId4" Type="http://schemas.openxmlformats.org/officeDocument/2006/relationships/image" Target="../media/image45.png"/><Relationship Id="rId5" Type="http://schemas.openxmlformats.org/officeDocument/2006/relationships/image" Target="../media/image49.png"/><Relationship Id="rId6"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6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4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56.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5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54.png"/><Relationship Id="rId4" Type="http://schemas.openxmlformats.org/officeDocument/2006/relationships/image" Target="../media/image63.png"/><Relationship Id="rId5" Type="http://schemas.openxmlformats.org/officeDocument/2006/relationships/image" Target="../media/image62.png"/><Relationship Id="rId6" Type="http://schemas.openxmlformats.org/officeDocument/2006/relationships/image" Target="../media/image7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6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7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6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5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4.png"/><Relationship Id="rId6" Type="http://schemas.openxmlformats.org/officeDocument/2006/relationships/image" Target="../media/image6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6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6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6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6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7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6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7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75.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67.png"/><Relationship Id="rId4" Type="http://schemas.openxmlformats.org/officeDocument/2006/relationships/image" Target="../media/image70.png"/><Relationship Id="rId5" Type="http://schemas.openxmlformats.org/officeDocument/2006/relationships/image" Target="../media/image78.png"/><Relationship Id="rId6" Type="http://schemas.openxmlformats.org/officeDocument/2006/relationships/image" Target="../media/image7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 Id="rId3" Type="http://schemas.openxmlformats.org/officeDocument/2006/relationships/image" Target="../media/image7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 Id="rId3" Type="http://schemas.openxmlformats.org/officeDocument/2006/relationships/image" Target="../media/image6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 Id="rId3" Type="http://schemas.openxmlformats.org/officeDocument/2006/relationships/image" Target="../media/image7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 Id="rId3" Type="http://schemas.openxmlformats.org/officeDocument/2006/relationships/image" Target="../media/image7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 Id="rId3" Type="http://schemas.openxmlformats.org/officeDocument/2006/relationships/image" Target="../media/image79.png"/><Relationship Id="rId4" Type="http://schemas.openxmlformats.org/officeDocument/2006/relationships/image" Target="../media/image72.png"/><Relationship Id="rId5" Type="http://schemas.openxmlformats.org/officeDocument/2006/relationships/image" Target="../media/image80.png"/><Relationship Id="rId6" Type="http://schemas.openxmlformats.org/officeDocument/2006/relationships/image" Target="../media/image8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 Id="rId3" Type="http://schemas.openxmlformats.org/officeDocument/2006/relationships/image" Target="../media/image7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 Id="rId3" Type="http://schemas.openxmlformats.org/officeDocument/2006/relationships/image" Target="../media/image7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 Id="rId3" Type="http://schemas.openxmlformats.org/officeDocument/2006/relationships/image" Target="../media/image8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 Id="rId3" Type="http://schemas.openxmlformats.org/officeDocument/2006/relationships/image" Target="../media/image8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 Id="rId3" Type="http://schemas.openxmlformats.org/officeDocument/2006/relationships/image" Target="../media/image82.png"/><Relationship Id="rId4" Type="http://schemas.openxmlformats.org/officeDocument/2006/relationships/image" Target="../media/image86.png"/><Relationship Id="rId5" Type="http://schemas.openxmlformats.org/officeDocument/2006/relationships/image" Target="../media/image81.png"/><Relationship Id="rId6" Type="http://schemas.openxmlformats.org/officeDocument/2006/relationships/image" Target="../media/image8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 Id="rId3" Type="http://schemas.openxmlformats.org/officeDocument/2006/relationships/image" Target="../media/image8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8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image" Target="../media/image8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 Id="rId3" Type="http://schemas.openxmlformats.org/officeDocument/2006/relationships/image" Target="../media/image8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8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 Id="rId3"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Logo&#10;&#10;Description automatically generated" id="90" name="Google Shape;90;p1"/>
          <p:cNvPicPr preferRelativeResize="0"/>
          <p:nvPr/>
        </p:nvPicPr>
        <p:blipFill rotWithShape="1">
          <a:blip r:embed="rId3">
            <a:alphaModFix/>
          </a:blip>
          <a:srcRect b="0" l="0" r="0" t="0"/>
          <a:stretch/>
        </p:blipFill>
        <p:spPr>
          <a:xfrm>
            <a:off x="2793728" y="1002841"/>
            <a:ext cx="6604544" cy="48523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Older adults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171" name="Google Shape;171;p10"/>
          <p:cNvPicPr preferRelativeResize="0"/>
          <p:nvPr/>
        </p:nvPicPr>
        <p:blipFill rotWithShape="1">
          <a:blip r:embed="rId3">
            <a:alphaModFix/>
          </a:blip>
          <a:srcRect b="0" l="0" r="0" t="0"/>
          <a:stretch/>
        </p:blipFill>
        <p:spPr>
          <a:xfrm>
            <a:off x="1662113" y="1133476"/>
            <a:ext cx="8689975" cy="5303837"/>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00"/>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Work-life imbalance and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1021" name="Google Shape;1021;p100"/>
          <p:cNvPicPr preferRelativeResize="0"/>
          <p:nvPr/>
        </p:nvPicPr>
        <p:blipFill rotWithShape="1">
          <a:blip r:embed="rId3">
            <a:alphaModFix/>
          </a:blip>
          <a:srcRect b="0" l="0" r="0" t="0"/>
          <a:stretch/>
        </p:blipFill>
        <p:spPr>
          <a:xfrm>
            <a:off x="1662112" y="1149351"/>
            <a:ext cx="8686800" cy="5024437"/>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01"/>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Work-life imbalance and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1028" name="Google Shape;1028;p101"/>
          <p:cNvPicPr preferRelativeResize="0"/>
          <p:nvPr/>
        </p:nvPicPr>
        <p:blipFill rotWithShape="1">
          <a:blip r:embed="rId3">
            <a:alphaModFix/>
          </a:blip>
          <a:srcRect b="0" l="0" r="0" t="0"/>
          <a:stretch/>
        </p:blipFill>
        <p:spPr>
          <a:xfrm>
            <a:off x="1663700" y="1149351"/>
            <a:ext cx="8686800" cy="502443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grpSp>
        <p:nvGrpSpPr>
          <p:cNvPr id="1034" name="Google Shape;1034;p102"/>
          <p:cNvGrpSpPr/>
          <p:nvPr/>
        </p:nvGrpSpPr>
        <p:grpSpPr>
          <a:xfrm>
            <a:off x="1524001" y="2938462"/>
            <a:ext cx="8899525" cy="1477962"/>
            <a:chOff x="0" y="2939143"/>
            <a:chExt cx="8899071" cy="1477736"/>
          </a:xfrm>
        </p:grpSpPr>
        <p:sp>
          <p:nvSpPr>
            <p:cNvPr id="1035" name="Google Shape;1035;p102"/>
            <p:cNvSpPr txBox="1"/>
            <p:nvPr/>
          </p:nvSpPr>
          <p:spPr>
            <a:xfrm>
              <a:off x="0" y="2939143"/>
              <a:ext cx="8494713"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Time Use</a:t>
              </a:r>
              <a:endParaRPr sz="1800">
                <a:solidFill>
                  <a:schemeClr val="dk1"/>
                </a:solidFill>
                <a:latin typeface="Century Gothic"/>
                <a:ea typeface="Century Gothic"/>
                <a:cs typeface="Century Gothic"/>
                <a:sym typeface="Century Gothic"/>
              </a:endParaRPr>
            </a:p>
          </p:txBody>
        </p:sp>
        <p:cxnSp>
          <p:nvCxnSpPr>
            <p:cNvPr id="1036" name="Google Shape;1036;p102"/>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pic>
        <p:nvPicPr>
          <p:cNvPr id="1037" name="Google Shape;1037;p102"/>
          <p:cNvPicPr preferRelativeResize="0"/>
          <p:nvPr/>
        </p:nvPicPr>
        <p:blipFill rotWithShape="1">
          <a:blip r:embed="rId3">
            <a:alphaModFix/>
          </a:blip>
          <a:srcRect b="0" l="0" r="0" t="0"/>
          <a:stretch/>
        </p:blipFill>
        <p:spPr>
          <a:xfrm>
            <a:off x="4876801" y="268288"/>
            <a:ext cx="2478087" cy="247967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03"/>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Feelings of being rushed</a:t>
            </a:r>
            <a:endParaRPr sz="1800">
              <a:solidFill>
                <a:schemeClr val="dk1"/>
              </a:solidFill>
              <a:latin typeface="Century Gothic"/>
              <a:ea typeface="Century Gothic"/>
              <a:cs typeface="Century Gothic"/>
              <a:sym typeface="Century Gothic"/>
            </a:endParaRPr>
          </a:p>
        </p:txBody>
      </p:sp>
      <p:grpSp>
        <p:nvGrpSpPr>
          <p:cNvPr id="1044" name="Google Shape;1044;p103"/>
          <p:cNvGrpSpPr/>
          <p:nvPr/>
        </p:nvGrpSpPr>
        <p:grpSpPr>
          <a:xfrm>
            <a:off x="1660526" y="760413"/>
            <a:ext cx="8740775" cy="5627687"/>
            <a:chOff x="137160" y="759810"/>
            <a:chExt cx="8739556" cy="5628365"/>
          </a:xfrm>
        </p:grpSpPr>
        <p:sp>
          <p:nvSpPr>
            <p:cNvPr id="1045" name="Google Shape;1045;p103"/>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046" name="Google Shape;1046;p103"/>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047" name="Google Shape;1047;p10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048" name="Google Shape;1048;p10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049" name="Google Shape;1049;p103"/>
            <p:cNvPicPr preferRelativeResize="0"/>
            <p:nvPr/>
          </p:nvPicPr>
          <p:blipFill rotWithShape="1">
            <a:blip r:embed="rId3">
              <a:alphaModFix/>
            </a:blip>
            <a:srcRect b="0" l="0" r="0" t="0"/>
            <a:stretch/>
          </p:blipFill>
          <p:spPr>
            <a:xfrm>
              <a:off x="4682015" y="1107560"/>
              <a:ext cx="4194700" cy="2321440"/>
            </a:xfrm>
            <a:prstGeom prst="rect">
              <a:avLst/>
            </a:prstGeom>
            <a:noFill/>
            <a:ln>
              <a:noFill/>
            </a:ln>
          </p:spPr>
        </p:pic>
        <p:pic>
          <p:nvPicPr>
            <p:cNvPr id="1050" name="Google Shape;1050;p103"/>
            <p:cNvPicPr preferRelativeResize="0"/>
            <p:nvPr/>
          </p:nvPicPr>
          <p:blipFill rotWithShape="1">
            <a:blip r:embed="rId4">
              <a:alphaModFix/>
            </a:blip>
            <a:srcRect b="0" l="0" r="0" t="0"/>
            <a:stretch/>
          </p:blipFill>
          <p:spPr>
            <a:xfrm>
              <a:off x="137160" y="1048698"/>
              <a:ext cx="4434840" cy="2380301"/>
            </a:xfrm>
            <a:prstGeom prst="rect">
              <a:avLst/>
            </a:prstGeom>
            <a:noFill/>
            <a:ln>
              <a:noFill/>
            </a:ln>
          </p:spPr>
        </p:pic>
        <p:pic>
          <p:nvPicPr>
            <p:cNvPr id="1051" name="Google Shape;1051;p103"/>
            <p:cNvPicPr preferRelativeResize="0"/>
            <p:nvPr/>
          </p:nvPicPr>
          <p:blipFill rotWithShape="1">
            <a:blip r:embed="rId5">
              <a:alphaModFix/>
            </a:blip>
            <a:srcRect b="0" l="0" r="0" t="0"/>
            <a:stretch/>
          </p:blipFill>
          <p:spPr>
            <a:xfrm>
              <a:off x="137160" y="3902558"/>
              <a:ext cx="4434840" cy="2485617"/>
            </a:xfrm>
            <a:prstGeom prst="rect">
              <a:avLst/>
            </a:prstGeom>
            <a:noFill/>
            <a:ln>
              <a:noFill/>
            </a:ln>
          </p:spPr>
        </p:pic>
        <p:pic>
          <p:nvPicPr>
            <p:cNvPr id="1052" name="Google Shape;1052;p103"/>
            <p:cNvPicPr preferRelativeResize="0"/>
            <p:nvPr/>
          </p:nvPicPr>
          <p:blipFill rotWithShape="1">
            <a:blip r:embed="rId6">
              <a:alphaModFix/>
            </a:blip>
            <a:srcRect b="0" l="0" r="0" t="0"/>
            <a:stretch/>
          </p:blipFill>
          <p:spPr>
            <a:xfrm>
              <a:off x="4682016" y="3902558"/>
              <a:ext cx="4194700" cy="2485616"/>
            </a:xfrm>
            <a:prstGeom prst="rect">
              <a:avLst/>
            </a:prstGeom>
            <a:noFill/>
            <a:ln>
              <a:noFill/>
            </a:ln>
          </p:spPr>
        </p:pic>
      </p:gr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04"/>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Feelings of being rushed</a:t>
            </a:r>
            <a:endParaRPr sz="1800">
              <a:solidFill>
                <a:schemeClr val="dk1"/>
              </a:solidFill>
              <a:latin typeface="Century Gothic"/>
              <a:ea typeface="Century Gothic"/>
              <a:cs typeface="Century Gothic"/>
              <a:sym typeface="Century Gothic"/>
            </a:endParaRPr>
          </a:p>
        </p:txBody>
      </p:sp>
      <p:grpSp>
        <p:nvGrpSpPr>
          <p:cNvPr id="1059" name="Google Shape;1059;p104"/>
          <p:cNvGrpSpPr/>
          <p:nvPr/>
        </p:nvGrpSpPr>
        <p:grpSpPr>
          <a:xfrm>
            <a:off x="1660525" y="1254188"/>
            <a:ext cx="8376084" cy="5040000"/>
            <a:chOff x="137160" y="759810"/>
            <a:chExt cx="4434840" cy="2669189"/>
          </a:xfrm>
        </p:grpSpPr>
        <p:sp>
          <p:nvSpPr>
            <p:cNvPr id="1060" name="Google Shape;1060;p104"/>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061" name="Google Shape;1061;p104"/>
            <p:cNvPicPr preferRelativeResize="0"/>
            <p:nvPr/>
          </p:nvPicPr>
          <p:blipFill rotWithShape="1">
            <a:blip r:embed="rId3">
              <a:alphaModFix/>
            </a:blip>
            <a:srcRect b="0" l="0" r="0" t="0"/>
            <a:stretch/>
          </p:blipFill>
          <p:spPr>
            <a:xfrm>
              <a:off x="137160" y="1048698"/>
              <a:ext cx="4434840" cy="2380301"/>
            </a:xfrm>
            <a:prstGeom prst="rect">
              <a:avLst/>
            </a:prstGeom>
            <a:noFill/>
            <a:ln>
              <a:noFill/>
            </a:ln>
          </p:spPr>
        </p:pic>
      </p:gr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105"/>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Feelings of being rushed</a:t>
            </a:r>
            <a:endParaRPr sz="1800">
              <a:solidFill>
                <a:schemeClr val="dk1"/>
              </a:solidFill>
              <a:latin typeface="Century Gothic"/>
              <a:ea typeface="Century Gothic"/>
              <a:cs typeface="Century Gothic"/>
              <a:sym typeface="Century Gothic"/>
            </a:endParaRPr>
          </a:p>
        </p:txBody>
      </p:sp>
      <p:grpSp>
        <p:nvGrpSpPr>
          <p:cNvPr id="1068" name="Google Shape;1068;p105"/>
          <p:cNvGrpSpPr/>
          <p:nvPr/>
        </p:nvGrpSpPr>
        <p:grpSpPr>
          <a:xfrm>
            <a:off x="1660524" y="1430670"/>
            <a:ext cx="7958007" cy="5040000"/>
            <a:chOff x="4682015" y="771700"/>
            <a:chExt cx="4194700" cy="2657300"/>
          </a:xfrm>
        </p:grpSpPr>
        <p:sp>
          <p:nvSpPr>
            <p:cNvPr id="1069" name="Google Shape;1069;p105"/>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070" name="Google Shape;1070;p105"/>
            <p:cNvPicPr preferRelativeResize="0"/>
            <p:nvPr/>
          </p:nvPicPr>
          <p:blipFill rotWithShape="1">
            <a:blip r:embed="rId3">
              <a:alphaModFix/>
            </a:blip>
            <a:srcRect b="0" l="0" r="0" t="0"/>
            <a:stretch/>
          </p:blipFill>
          <p:spPr>
            <a:xfrm>
              <a:off x="4682015" y="1107560"/>
              <a:ext cx="4194700" cy="2321440"/>
            </a:xfrm>
            <a:prstGeom prst="rect">
              <a:avLst/>
            </a:prstGeom>
            <a:noFill/>
            <a:ln>
              <a:noFill/>
            </a:ln>
          </p:spPr>
        </p:pic>
      </p:gr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06"/>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Feelings of being rushed</a:t>
            </a:r>
            <a:endParaRPr sz="1800">
              <a:solidFill>
                <a:schemeClr val="dk1"/>
              </a:solidFill>
              <a:latin typeface="Century Gothic"/>
              <a:ea typeface="Century Gothic"/>
              <a:cs typeface="Century Gothic"/>
              <a:sym typeface="Century Gothic"/>
            </a:endParaRPr>
          </a:p>
        </p:txBody>
      </p:sp>
      <p:grpSp>
        <p:nvGrpSpPr>
          <p:cNvPr id="1077" name="Google Shape;1077;p106"/>
          <p:cNvGrpSpPr/>
          <p:nvPr/>
        </p:nvGrpSpPr>
        <p:grpSpPr>
          <a:xfrm>
            <a:off x="1660525" y="1284952"/>
            <a:ext cx="8092840" cy="5040000"/>
            <a:chOff x="137160" y="3625559"/>
            <a:chExt cx="4434840" cy="2762616"/>
          </a:xfrm>
        </p:grpSpPr>
        <p:sp>
          <p:nvSpPr>
            <p:cNvPr id="1078" name="Google Shape;1078;p106"/>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1079" name="Google Shape;1079;p106"/>
            <p:cNvPicPr preferRelativeResize="0"/>
            <p:nvPr/>
          </p:nvPicPr>
          <p:blipFill rotWithShape="1">
            <a:blip r:embed="rId3">
              <a:alphaModFix/>
            </a:blip>
            <a:srcRect b="0" l="0" r="0" t="0"/>
            <a:stretch/>
          </p:blipFill>
          <p:spPr>
            <a:xfrm>
              <a:off x="137160" y="3902558"/>
              <a:ext cx="4434840" cy="2485617"/>
            </a:xfrm>
            <a:prstGeom prst="rect">
              <a:avLst/>
            </a:prstGeom>
            <a:noFill/>
            <a:ln>
              <a:noFill/>
            </a:ln>
          </p:spPr>
        </p:pic>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07"/>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Feelings of being rushed</a:t>
            </a:r>
            <a:endParaRPr sz="1800">
              <a:solidFill>
                <a:schemeClr val="dk1"/>
              </a:solidFill>
              <a:latin typeface="Century Gothic"/>
              <a:ea typeface="Century Gothic"/>
              <a:cs typeface="Century Gothic"/>
              <a:sym typeface="Century Gothic"/>
            </a:endParaRPr>
          </a:p>
        </p:txBody>
      </p:sp>
      <p:grpSp>
        <p:nvGrpSpPr>
          <p:cNvPr id="1086" name="Google Shape;1086;p107"/>
          <p:cNvGrpSpPr/>
          <p:nvPr/>
        </p:nvGrpSpPr>
        <p:grpSpPr>
          <a:xfrm>
            <a:off x="1660525" y="1321529"/>
            <a:ext cx="7654632" cy="5040000"/>
            <a:chOff x="4682016" y="3625559"/>
            <a:chExt cx="4194700" cy="2762615"/>
          </a:xfrm>
        </p:grpSpPr>
        <p:sp>
          <p:nvSpPr>
            <p:cNvPr id="1087" name="Google Shape;1087;p10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088" name="Google Shape;1088;p107"/>
            <p:cNvPicPr preferRelativeResize="0"/>
            <p:nvPr/>
          </p:nvPicPr>
          <p:blipFill rotWithShape="1">
            <a:blip r:embed="rId3">
              <a:alphaModFix/>
            </a:blip>
            <a:srcRect b="0" l="0" r="0" t="0"/>
            <a:stretch/>
          </p:blipFill>
          <p:spPr>
            <a:xfrm>
              <a:off x="4682016" y="3902558"/>
              <a:ext cx="4194700" cy="2485616"/>
            </a:xfrm>
            <a:prstGeom prst="rect">
              <a:avLst/>
            </a:prstGeom>
            <a:noFill/>
            <a:ln>
              <a:noFill/>
            </a:ln>
          </p:spPr>
        </p:pic>
      </p:gr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grpSp>
        <p:nvGrpSpPr>
          <p:cNvPr id="1094" name="Google Shape;1094;p108"/>
          <p:cNvGrpSpPr/>
          <p:nvPr/>
        </p:nvGrpSpPr>
        <p:grpSpPr>
          <a:xfrm>
            <a:off x="1524001" y="2938462"/>
            <a:ext cx="8899525" cy="1477962"/>
            <a:chOff x="0" y="2939143"/>
            <a:chExt cx="8899071" cy="1477736"/>
          </a:xfrm>
        </p:grpSpPr>
        <p:sp>
          <p:nvSpPr>
            <p:cNvPr id="1095" name="Google Shape;1095;p108"/>
            <p:cNvSpPr txBox="1"/>
            <p:nvPr/>
          </p:nvSpPr>
          <p:spPr>
            <a:xfrm>
              <a:off x="0" y="2939143"/>
              <a:ext cx="8494713"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i="1" lang="en-US" sz="3200">
                  <a:solidFill>
                    <a:srgbClr val="FFFFFF"/>
                  </a:solidFill>
                  <a:latin typeface="Century Gothic"/>
                  <a:ea typeface="Century Gothic"/>
                  <a:cs typeface="Century Gothic"/>
                  <a:sym typeface="Century Gothic"/>
                </a:rPr>
                <a:t>Six Areas of Focus</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3200">
                  <a:solidFill>
                    <a:srgbClr val="FFFFFF"/>
                  </a:solidFill>
                  <a:latin typeface="Century Gothic"/>
                  <a:ea typeface="Century Gothic"/>
                  <a:cs typeface="Century Gothic"/>
                  <a:sym typeface="Century Gothic"/>
                </a:rPr>
                <a:t>Affecting Quality of Life in Nova Scotia</a:t>
              </a:r>
              <a:endParaRPr sz="1800">
                <a:solidFill>
                  <a:schemeClr val="dk1"/>
                </a:solidFill>
                <a:latin typeface="Century Gothic"/>
                <a:ea typeface="Century Gothic"/>
                <a:cs typeface="Century Gothic"/>
                <a:sym typeface="Century Gothic"/>
              </a:endParaRPr>
            </a:p>
          </p:txBody>
        </p:sp>
        <p:cxnSp>
          <p:nvCxnSpPr>
            <p:cNvPr id="1096" name="Google Shape;1096;p108"/>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grpSp>
        <p:nvGrpSpPr>
          <p:cNvPr id="1102" name="Google Shape;1102;p109"/>
          <p:cNvGrpSpPr/>
          <p:nvPr/>
        </p:nvGrpSpPr>
        <p:grpSpPr>
          <a:xfrm>
            <a:off x="2663825" y="900112"/>
            <a:ext cx="6621462" cy="4710112"/>
            <a:chOff x="1140591" y="900331"/>
            <a:chExt cx="6621278" cy="4709160"/>
          </a:xfrm>
        </p:grpSpPr>
        <p:grpSp>
          <p:nvGrpSpPr>
            <p:cNvPr id="1103" name="Google Shape;1103;p109"/>
            <p:cNvGrpSpPr/>
            <p:nvPr/>
          </p:nvGrpSpPr>
          <p:grpSpPr>
            <a:xfrm>
              <a:off x="1140591" y="900331"/>
              <a:ext cx="6621278" cy="4709160"/>
              <a:chOff x="1140591" y="900331"/>
              <a:chExt cx="6621278" cy="4709160"/>
            </a:xfrm>
          </p:grpSpPr>
          <p:grpSp>
            <p:nvGrpSpPr>
              <p:cNvPr id="1104" name="Google Shape;1104;p109"/>
              <p:cNvGrpSpPr/>
              <p:nvPr/>
            </p:nvGrpSpPr>
            <p:grpSpPr>
              <a:xfrm>
                <a:off x="1140591" y="1974751"/>
                <a:ext cx="6621278" cy="2560320"/>
                <a:chOff x="1140591" y="1974751"/>
                <a:chExt cx="6621278" cy="2560320"/>
              </a:xfrm>
            </p:grpSpPr>
            <p:sp>
              <p:nvSpPr>
                <p:cNvPr id="1105" name="Google Shape;1105;p109"/>
                <p:cNvSpPr/>
                <p:nvPr/>
              </p:nvSpPr>
              <p:spPr>
                <a:xfrm>
                  <a:off x="2622430" y="1974751"/>
                  <a:ext cx="3657600" cy="2560320"/>
                </a:xfrm>
                <a:prstGeom prst="hexagon">
                  <a:avLst>
                    <a:gd fmla="val 3780" name="adj"/>
                    <a:gd fmla="val 115470" name="vf"/>
                  </a:avLst>
                </a:prstGeom>
                <a:solidFill>
                  <a:srgbClr val="CBD7AA"/>
                </a:solidFill>
                <a:ln cap="flat" cmpd="sng" w="25400">
                  <a:solidFill>
                    <a:srgbClr val="006B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1800">
                    <a:solidFill>
                      <a:srgbClr val="006BB6"/>
                    </a:solidFill>
                    <a:latin typeface="Century Gothic"/>
                    <a:ea typeface="Century Gothic"/>
                    <a:cs typeface="Century Gothic"/>
                    <a:sym typeface="Century Gothic"/>
                  </a:endParaRPr>
                </a:p>
              </p:txBody>
            </p:sp>
            <p:sp>
              <p:nvSpPr>
                <p:cNvPr id="1106" name="Google Shape;1106;p109"/>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
              <p:nvSpPr>
                <p:cNvPr id="1107" name="Google Shape;1107;p109"/>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FEELINGS</a:t>
                  </a:r>
                  <a:endParaRPr sz="1800">
                    <a:solidFill>
                      <a:srgbClr val="006BB6"/>
                    </a:solidFill>
                    <a:latin typeface="Century Gothic"/>
                    <a:ea typeface="Century Gothic"/>
                    <a:cs typeface="Century Gothic"/>
                    <a:sym typeface="Century Gothic"/>
                  </a:endParaRPr>
                </a:p>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 of TRUST</a:t>
                  </a:r>
                  <a:endParaRPr sz="1800">
                    <a:solidFill>
                      <a:srgbClr val="006BB6"/>
                    </a:solidFill>
                    <a:latin typeface="Century Gothic"/>
                    <a:ea typeface="Century Gothic"/>
                    <a:cs typeface="Century Gothic"/>
                    <a:sym typeface="Century Gothic"/>
                  </a:endParaRPr>
                </a:p>
              </p:txBody>
            </p:sp>
          </p:grpSp>
          <p:grpSp>
            <p:nvGrpSpPr>
              <p:cNvPr id="1108" name="Google Shape;1108;p109"/>
              <p:cNvGrpSpPr/>
              <p:nvPr/>
            </p:nvGrpSpPr>
            <p:grpSpPr>
              <a:xfrm>
                <a:off x="2256670" y="900331"/>
                <a:ext cx="4389120" cy="1371600"/>
                <a:chOff x="2256670" y="900331"/>
                <a:chExt cx="4389120" cy="1371600"/>
              </a:xfrm>
            </p:grpSpPr>
            <p:sp>
              <p:nvSpPr>
                <p:cNvPr id="1109" name="Google Shape;1109;p109"/>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2060"/>
                      </a:solidFill>
                      <a:latin typeface="Arial"/>
                      <a:ea typeface="Arial"/>
                      <a:cs typeface="Arial"/>
                      <a:sym typeface="Arial"/>
                    </a:rPr>
                    <a:t>SOCIAL ISOLATION</a:t>
                  </a:r>
                  <a:endParaRPr sz="1800">
                    <a:solidFill>
                      <a:schemeClr val="dk1"/>
                    </a:solidFill>
                    <a:latin typeface="Calibri"/>
                    <a:ea typeface="Calibri"/>
                    <a:cs typeface="Calibri"/>
                    <a:sym typeface="Calibri"/>
                  </a:endParaRPr>
                </a:p>
              </p:txBody>
            </p:sp>
            <p:sp>
              <p:nvSpPr>
                <p:cNvPr id="1110" name="Google Shape;1110;p109"/>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SENSE of COMMUNITY</a:t>
                  </a:r>
                  <a:endParaRPr sz="1800">
                    <a:solidFill>
                      <a:srgbClr val="006BB6"/>
                    </a:solidFill>
                    <a:latin typeface="Century Gothic"/>
                    <a:ea typeface="Century Gothic"/>
                    <a:cs typeface="Century Gothic"/>
                    <a:sym typeface="Century Gothic"/>
                  </a:endParaRPr>
                </a:p>
              </p:txBody>
            </p:sp>
          </p:grpSp>
          <p:grpSp>
            <p:nvGrpSpPr>
              <p:cNvPr id="1111" name="Google Shape;1111;p109"/>
              <p:cNvGrpSpPr/>
              <p:nvPr/>
            </p:nvGrpSpPr>
            <p:grpSpPr>
              <a:xfrm>
                <a:off x="2256670" y="4237891"/>
                <a:ext cx="4389120" cy="1371600"/>
                <a:chOff x="2256670" y="4237891"/>
                <a:chExt cx="4389120" cy="1371600"/>
              </a:xfrm>
            </p:grpSpPr>
            <p:sp>
              <p:nvSpPr>
                <p:cNvPr id="1112" name="Google Shape;1112;p109"/>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POVERTY</a:t>
                  </a:r>
                  <a:endParaRPr sz="1800">
                    <a:solidFill>
                      <a:srgbClr val="006BB6"/>
                    </a:solidFill>
                    <a:latin typeface="Century Gothic"/>
                    <a:ea typeface="Century Gothic"/>
                    <a:cs typeface="Century Gothic"/>
                    <a:sym typeface="Century Gothic"/>
                  </a:endParaRPr>
                </a:p>
              </p:txBody>
            </p:sp>
            <p:sp>
              <p:nvSpPr>
                <p:cNvPr id="1113" name="Google Shape;1113;p109"/>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grpSp>
        </p:grpSp>
        <p:sp>
          <p:nvSpPr>
            <p:cNvPr id="1114" name="Google Shape;1114;p109"/>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6BB6">
                <a:alpha val="24313"/>
              </a:srgbClr>
            </a:solidFill>
            <a:ln cap="flat" cmpd="sng" w="9525">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115" name="Google Shape;1115;p109"/>
          <p:cNvSpPr/>
          <p:nvPr/>
        </p:nvSpPr>
        <p:spPr>
          <a:xfrm>
            <a:off x="3779935" y="905684"/>
            <a:ext cx="2011736" cy="1371877"/>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Lower income residents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grpSp>
        <p:nvGrpSpPr>
          <p:cNvPr id="178" name="Google Shape;178;p11"/>
          <p:cNvGrpSpPr/>
          <p:nvPr/>
        </p:nvGrpSpPr>
        <p:grpSpPr>
          <a:xfrm>
            <a:off x="1708150" y="1087438"/>
            <a:ext cx="8686800" cy="5198467"/>
            <a:chOff x="184464" y="1087342"/>
            <a:chExt cx="8686800" cy="5199309"/>
          </a:xfrm>
        </p:grpSpPr>
        <p:sp>
          <p:nvSpPr>
            <p:cNvPr id="179" name="Google Shape;179;p11"/>
            <p:cNvSpPr txBox="1"/>
            <p:nvPr/>
          </p:nvSpPr>
          <p:spPr>
            <a:xfrm>
              <a:off x="228600" y="1087342"/>
              <a:ext cx="8598528" cy="697550"/>
            </a:xfrm>
            <a:prstGeom prst="rect">
              <a:avLst/>
            </a:prstGeom>
            <a:noFill/>
            <a:ln>
              <a:noFill/>
            </a:ln>
          </p:spPr>
          <p:txBody>
            <a:bodyPr anchorCtr="0" anchor="ctr" bIns="45700" lIns="0" spcFirstLastPara="1" rIns="0" wrap="square" tIns="45700">
              <a:noAutofit/>
            </a:bodyPr>
            <a:lstStyle/>
            <a:p>
              <a:pPr indent="-2286000" lvl="0" marL="228600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Lower income</a:t>
              </a:r>
              <a:r>
                <a:rPr b="1" lang="en-US" sz="2400">
                  <a:solidFill>
                    <a:srgbClr val="006BB6"/>
                  </a:solidFill>
                  <a:latin typeface="Century Gothic"/>
                  <a:ea typeface="Century Gothic"/>
                  <a:cs typeface="Century Gothic"/>
                  <a:sym typeface="Century Gothic"/>
                </a:rPr>
                <a:t>: Total annual household income before    taxes from all sources was $30,000 or less</a:t>
              </a:r>
              <a:endParaRPr sz="1800">
                <a:solidFill>
                  <a:srgbClr val="006BB6"/>
                </a:solidFill>
                <a:latin typeface="Century Gothic"/>
                <a:ea typeface="Century Gothic"/>
                <a:cs typeface="Century Gothic"/>
                <a:sym typeface="Century Gothic"/>
              </a:endParaRPr>
            </a:p>
          </p:txBody>
        </p:sp>
        <p:sp>
          <p:nvSpPr>
            <p:cNvPr id="180" name="Google Shape;180;p11"/>
            <p:cNvSpPr txBox="1"/>
            <p:nvPr/>
          </p:nvSpPr>
          <p:spPr>
            <a:xfrm>
              <a:off x="530616" y="5948082"/>
              <a:ext cx="7994496" cy="3385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600">
                  <a:solidFill>
                    <a:srgbClr val="006BB6"/>
                  </a:solidFill>
                  <a:latin typeface="Century Gothic"/>
                  <a:ea typeface="Century Gothic"/>
                  <a:cs typeface="Century Gothic"/>
                  <a:sym typeface="Century Gothic"/>
                </a:rPr>
                <a:t>Note</a:t>
              </a:r>
              <a:r>
                <a:rPr lang="en-US" sz="1600">
                  <a:solidFill>
                    <a:srgbClr val="006BB6"/>
                  </a:solidFill>
                  <a:latin typeface="Century Gothic"/>
                  <a:ea typeface="Century Gothic"/>
                  <a:cs typeface="Century Gothic"/>
                  <a:sym typeface="Century Gothic"/>
                </a:rPr>
                <a:t>: Residents living with lower incomes represent 17.0% of Nova Scotians</a:t>
              </a:r>
              <a:endParaRPr sz="1600">
                <a:solidFill>
                  <a:srgbClr val="006BB6"/>
                </a:solidFill>
                <a:latin typeface="Century Gothic"/>
                <a:ea typeface="Century Gothic"/>
                <a:cs typeface="Century Gothic"/>
                <a:sym typeface="Century Gothic"/>
              </a:endParaRPr>
            </a:p>
          </p:txBody>
        </p:sp>
        <p:pic>
          <p:nvPicPr>
            <p:cNvPr id="181" name="Google Shape;181;p11"/>
            <p:cNvPicPr preferRelativeResize="0"/>
            <p:nvPr/>
          </p:nvPicPr>
          <p:blipFill rotWithShape="1">
            <a:blip r:embed="rId3">
              <a:alphaModFix/>
            </a:blip>
            <a:srcRect b="0" l="0" r="0" t="0"/>
            <a:stretch/>
          </p:blipFill>
          <p:spPr>
            <a:xfrm>
              <a:off x="184464" y="2050631"/>
              <a:ext cx="8686800" cy="3629471"/>
            </a:xfrm>
            <a:prstGeom prst="rect">
              <a:avLst/>
            </a:prstGeom>
            <a:noFill/>
            <a:ln>
              <a:noFill/>
            </a:ln>
          </p:spPr>
        </p:pic>
        <p:sp>
          <p:nvSpPr>
            <p:cNvPr id="182" name="Google Shape;182;p11"/>
            <p:cNvSpPr/>
            <p:nvPr/>
          </p:nvSpPr>
          <p:spPr>
            <a:xfrm>
              <a:off x="225111" y="3164963"/>
              <a:ext cx="8547414" cy="664088"/>
            </a:xfrm>
            <a:prstGeom prst="roundRect">
              <a:avLst>
                <a:gd fmla="val 16667" name="adj"/>
              </a:avLst>
            </a:prstGeom>
            <a:solidFill>
              <a:srgbClr val="FF9999">
                <a:alpha val="4313"/>
              </a:srgbClr>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10"/>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 isolation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122" name="Google Shape;1122;p110"/>
          <p:cNvGrpSpPr/>
          <p:nvPr/>
        </p:nvGrpSpPr>
        <p:grpSpPr>
          <a:xfrm>
            <a:off x="1657351" y="1143000"/>
            <a:ext cx="8689975" cy="5029200"/>
            <a:chOff x="133560" y="1143000"/>
            <a:chExt cx="8690400" cy="5029199"/>
          </a:xfrm>
        </p:grpSpPr>
        <p:pic>
          <p:nvPicPr>
            <p:cNvPr id="1123" name="Google Shape;1123;p110"/>
            <p:cNvPicPr preferRelativeResize="0"/>
            <p:nvPr/>
          </p:nvPicPr>
          <p:blipFill rotWithShape="1">
            <a:blip r:embed="rId3">
              <a:alphaModFix/>
            </a:blip>
            <a:srcRect b="0" l="0" r="0" t="0"/>
            <a:stretch/>
          </p:blipFill>
          <p:spPr>
            <a:xfrm>
              <a:off x="133560" y="1143000"/>
              <a:ext cx="8690400" cy="5029199"/>
            </a:xfrm>
            <a:prstGeom prst="rect">
              <a:avLst/>
            </a:prstGeom>
            <a:noFill/>
            <a:ln>
              <a:noFill/>
            </a:ln>
          </p:spPr>
        </p:pic>
        <p:cxnSp>
          <p:nvCxnSpPr>
            <p:cNvPr id="1124" name="Google Shape;1124;p110"/>
            <p:cNvCxnSpPr/>
            <p:nvPr/>
          </p:nvCxnSpPr>
          <p:spPr>
            <a:xfrm flipH="1">
              <a:off x="4958368" y="1545465"/>
              <a:ext cx="2356832" cy="360608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11"/>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 isolation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1131" name="Google Shape;1131;p111"/>
          <p:cNvGrpSpPr/>
          <p:nvPr/>
        </p:nvGrpSpPr>
        <p:grpSpPr>
          <a:xfrm>
            <a:off x="1660526" y="1143001"/>
            <a:ext cx="8691564" cy="5019675"/>
            <a:chOff x="137160" y="1143000"/>
            <a:chExt cx="8690400" cy="5019675"/>
          </a:xfrm>
        </p:grpSpPr>
        <p:pic>
          <p:nvPicPr>
            <p:cNvPr id="1132" name="Google Shape;1132;p111"/>
            <p:cNvPicPr preferRelativeResize="0"/>
            <p:nvPr/>
          </p:nvPicPr>
          <p:blipFill rotWithShape="1">
            <a:blip r:embed="rId3">
              <a:alphaModFix/>
            </a:blip>
            <a:srcRect b="0" l="0" r="0" t="0"/>
            <a:stretch/>
          </p:blipFill>
          <p:spPr>
            <a:xfrm>
              <a:off x="137160" y="1143000"/>
              <a:ext cx="8690400" cy="5019675"/>
            </a:xfrm>
            <a:prstGeom prst="rect">
              <a:avLst/>
            </a:prstGeom>
            <a:noFill/>
            <a:ln>
              <a:noFill/>
            </a:ln>
          </p:spPr>
        </p:pic>
        <p:cxnSp>
          <p:nvCxnSpPr>
            <p:cNvPr id="1133" name="Google Shape;1133;p111"/>
            <p:cNvCxnSpPr/>
            <p:nvPr/>
          </p:nvCxnSpPr>
          <p:spPr>
            <a:xfrm flipH="1">
              <a:off x="6186196" y="1726163"/>
              <a:ext cx="727788" cy="3349690"/>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8" name="Shape 1138"/>
        <p:cNvGrpSpPr/>
        <p:nvPr/>
      </p:nvGrpSpPr>
      <p:grpSpPr>
        <a:xfrm>
          <a:off x="0" y="0"/>
          <a:ext cx="0" cy="0"/>
          <a:chOff x="0" y="0"/>
          <a:chExt cx="0" cy="0"/>
        </a:xfrm>
      </p:grpSpPr>
      <p:sp>
        <p:nvSpPr>
          <p:cNvPr id="1139" name="Google Shape;1139;p112"/>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 isolation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1140" name="Google Shape;1140;p112"/>
          <p:cNvPicPr preferRelativeResize="0"/>
          <p:nvPr/>
        </p:nvPicPr>
        <p:blipFill rotWithShape="1">
          <a:blip r:embed="rId3">
            <a:alphaModFix/>
          </a:blip>
          <a:srcRect b="0" l="0" r="0" t="0"/>
          <a:stretch/>
        </p:blipFill>
        <p:spPr>
          <a:xfrm>
            <a:off x="1660525" y="1143000"/>
            <a:ext cx="8691562" cy="50292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13"/>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 isolation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1147" name="Google Shape;1147;p113"/>
          <p:cNvPicPr preferRelativeResize="0"/>
          <p:nvPr/>
        </p:nvPicPr>
        <p:blipFill rotWithShape="1">
          <a:blip r:embed="rId3">
            <a:alphaModFix/>
          </a:blip>
          <a:srcRect b="0" l="0" r="0" t="0"/>
          <a:stretch/>
        </p:blipFill>
        <p:spPr>
          <a:xfrm>
            <a:off x="1676401" y="1143000"/>
            <a:ext cx="8689975" cy="50292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14"/>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belonging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154" name="Google Shape;1154;p114"/>
          <p:cNvGrpSpPr/>
          <p:nvPr/>
        </p:nvGrpSpPr>
        <p:grpSpPr>
          <a:xfrm>
            <a:off x="1668463" y="1154112"/>
            <a:ext cx="8689975" cy="5021262"/>
            <a:chOff x="143933" y="1154242"/>
            <a:chExt cx="8690400" cy="5021706"/>
          </a:xfrm>
        </p:grpSpPr>
        <p:pic>
          <p:nvPicPr>
            <p:cNvPr id="1155" name="Google Shape;1155;p114"/>
            <p:cNvPicPr preferRelativeResize="0"/>
            <p:nvPr/>
          </p:nvPicPr>
          <p:blipFill rotWithShape="1">
            <a:blip r:embed="rId3">
              <a:alphaModFix/>
            </a:blip>
            <a:srcRect b="0" l="0" r="0" t="0"/>
            <a:stretch/>
          </p:blipFill>
          <p:spPr>
            <a:xfrm>
              <a:off x="143933" y="1154242"/>
              <a:ext cx="8690400" cy="5021706"/>
            </a:xfrm>
            <a:prstGeom prst="rect">
              <a:avLst/>
            </a:prstGeom>
            <a:noFill/>
            <a:ln>
              <a:noFill/>
            </a:ln>
          </p:spPr>
        </p:pic>
        <p:cxnSp>
          <p:nvCxnSpPr>
            <p:cNvPr id="1156" name="Google Shape;1156;p114"/>
            <p:cNvCxnSpPr/>
            <p:nvPr/>
          </p:nvCxnSpPr>
          <p:spPr>
            <a:xfrm flipH="1">
              <a:off x="6236208" y="1563624"/>
              <a:ext cx="1170432" cy="3657600"/>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15"/>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belonging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1163" name="Google Shape;1163;p115"/>
          <p:cNvGrpSpPr/>
          <p:nvPr/>
        </p:nvGrpSpPr>
        <p:grpSpPr>
          <a:xfrm>
            <a:off x="1657351" y="1154113"/>
            <a:ext cx="8689975" cy="5006975"/>
            <a:chOff x="133560" y="1154243"/>
            <a:chExt cx="8690400" cy="5006714"/>
          </a:xfrm>
        </p:grpSpPr>
        <p:pic>
          <p:nvPicPr>
            <p:cNvPr id="1164" name="Google Shape;1164;p115"/>
            <p:cNvPicPr preferRelativeResize="0"/>
            <p:nvPr/>
          </p:nvPicPr>
          <p:blipFill rotWithShape="1">
            <a:blip r:embed="rId3">
              <a:alphaModFix/>
            </a:blip>
            <a:srcRect b="0" l="0" r="0" t="0"/>
            <a:stretch/>
          </p:blipFill>
          <p:spPr>
            <a:xfrm>
              <a:off x="133560" y="1154243"/>
              <a:ext cx="8690400" cy="5006714"/>
            </a:xfrm>
            <a:prstGeom prst="rect">
              <a:avLst/>
            </a:prstGeom>
            <a:noFill/>
            <a:ln>
              <a:noFill/>
            </a:ln>
          </p:spPr>
        </p:pic>
        <p:cxnSp>
          <p:nvCxnSpPr>
            <p:cNvPr id="1165" name="Google Shape;1165;p115"/>
            <p:cNvCxnSpPr/>
            <p:nvPr/>
          </p:nvCxnSpPr>
          <p:spPr>
            <a:xfrm flipH="1" rot="10800000">
              <a:off x="6251600" y="1799658"/>
              <a:ext cx="1023174" cy="3258683"/>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pic>
        <p:nvPicPr>
          <p:cNvPr id="1171" name="Google Shape;1171;p116"/>
          <p:cNvPicPr preferRelativeResize="0"/>
          <p:nvPr/>
        </p:nvPicPr>
        <p:blipFill rotWithShape="1">
          <a:blip r:embed="rId3">
            <a:alphaModFix/>
          </a:blip>
          <a:srcRect b="0" l="0" r="0" t="0"/>
          <a:stretch/>
        </p:blipFill>
        <p:spPr>
          <a:xfrm>
            <a:off x="1660525" y="1154113"/>
            <a:ext cx="8691562" cy="5006975"/>
          </a:xfrm>
          <a:prstGeom prst="rect">
            <a:avLst/>
          </a:prstGeom>
          <a:noFill/>
          <a:ln>
            <a:noFill/>
          </a:ln>
        </p:spPr>
      </p:pic>
      <p:sp>
        <p:nvSpPr>
          <p:cNvPr id="1172" name="Google Shape;1172;p116"/>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belonging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pic>
        <p:nvPicPr>
          <p:cNvPr id="1178" name="Google Shape;1178;p117"/>
          <p:cNvPicPr preferRelativeResize="0"/>
          <p:nvPr/>
        </p:nvPicPr>
        <p:blipFill rotWithShape="1">
          <a:blip r:embed="rId3">
            <a:alphaModFix/>
          </a:blip>
          <a:srcRect b="0" l="0" r="0" t="0"/>
          <a:stretch/>
        </p:blipFill>
        <p:spPr>
          <a:xfrm>
            <a:off x="1660525" y="1154113"/>
            <a:ext cx="8691562" cy="5006975"/>
          </a:xfrm>
          <a:prstGeom prst="rect">
            <a:avLst/>
          </a:prstGeom>
          <a:noFill/>
          <a:ln>
            <a:noFill/>
          </a:ln>
        </p:spPr>
      </p:pic>
      <p:sp>
        <p:nvSpPr>
          <p:cNvPr id="1179" name="Google Shape;1179;p117"/>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belonging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grpSp>
        <p:nvGrpSpPr>
          <p:cNvPr id="1185" name="Google Shape;1185;p118"/>
          <p:cNvGrpSpPr/>
          <p:nvPr/>
        </p:nvGrpSpPr>
        <p:grpSpPr>
          <a:xfrm>
            <a:off x="2663825" y="900112"/>
            <a:ext cx="6621462" cy="4710112"/>
            <a:chOff x="1140591" y="900331"/>
            <a:chExt cx="6621278" cy="4709160"/>
          </a:xfrm>
        </p:grpSpPr>
        <p:grpSp>
          <p:nvGrpSpPr>
            <p:cNvPr id="1186" name="Google Shape;1186;p118"/>
            <p:cNvGrpSpPr/>
            <p:nvPr/>
          </p:nvGrpSpPr>
          <p:grpSpPr>
            <a:xfrm>
              <a:off x="1140591" y="900331"/>
              <a:ext cx="6621278" cy="4709160"/>
              <a:chOff x="1140591" y="900331"/>
              <a:chExt cx="6621278" cy="4709160"/>
            </a:xfrm>
          </p:grpSpPr>
          <p:grpSp>
            <p:nvGrpSpPr>
              <p:cNvPr id="1187" name="Google Shape;1187;p118"/>
              <p:cNvGrpSpPr/>
              <p:nvPr/>
            </p:nvGrpSpPr>
            <p:grpSpPr>
              <a:xfrm>
                <a:off x="1140591" y="1974751"/>
                <a:ext cx="6621278" cy="2560320"/>
                <a:chOff x="1140591" y="1974751"/>
                <a:chExt cx="6621278" cy="2560320"/>
              </a:xfrm>
            </p:grpSpPr>
            <p:sp>
              <p:nvSpPr>
                <p:cNvPr id="1188" name="Google Shape;1188;p118"/>
                <p:cNvSpPr/>
                <p:nvPr/>
              </p:nvSpPr>
              <p:spPr>
                <a:xfrm>
                  <a:off x="2622430" y="1974751"/>
                  <a:ext cx="3657600" cy="2560320"/>
                </a:xfrm>
                <a:prstGeom prst="hexagon">
                  <a:avLst>
                    <a:gd fmla="val 3780" name="adj"/>
                    <a:gd fmla="val 115470" name="vf"/>
                  </a:avLst>
                </a:prstGeom>
                <a:solidFill>
                  <a:srgbClr val="CBD7AA"/>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3600">
                    <a:solidFill>
                      <a:srgbClr val="006BB6"/>
                    </a:solidFill>
                    <a:latin typeface="Century Gothic"/>
                    <a:ea typeface="Century Gothic"/>
                    <a:cs typeface="Century Gothic"/>
                    <a:sym typeface="Century Gothic"/>
                  </a:endParaRPr>
                </a:p>
              </p:txBody>
            </p:sp>
            <p:sp>
              <p:nvSpPr>
                <p:cNvPr id="1189" name="Google Shape;1189;p118"/>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
              <p:nvSpPr>
                <p:cNvPr id="1190" name="Google Shape;1190;p118"/>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Arial"/>
                      <a:ea typeface="Arial"/>
                      <a:cs typeface="Arial"/>
                      <a:sym typeface="Arial"/>
                    </a:rPr>
                    <a:t>FEELINGS</a:t>
                  </a:r>
                  <a:endParaRPr sz="1800">
                    <a:solidFill>
                      <a:srgbClr val="006BB6"/>
                    </a:solidFill>
                    <a:latin typeface="Calibri"/>
                    <a:ea typeface="Calibri"/>
                    <a:cs typeface="Calibri"/>
                    <a:sym typeface="Calibri"/>
                  </a:endParaRPr>
                </a:p>
                <a:p>
                  <a:pPr indent="0" lvl="0" marL="0" marR="0" rtl="0" algn="ctr">
                    <a:spcBef>
                      <a:spcPts val="0"/>
                    </a:spcBef>
                    <a:spcAft>
                      <a:spcPts val="0"/>
                    </a:spcAft>
                    <a:buNone/>
                  </a:pPr>
                  <a:r>
                    <a:rPr lang="en-US" sz="2000">
                      <a:solidFill>
                        <a:srgbClr val="006BB6"/>
                      </a:solidFill>
                      <a:latin typeface="Arial"/>
                      <a:ea typeface="Arial"/>
                      <a:cs typeface="Arial"/>
                      <a:sym typeface="Arial"/>
                    </a:rPr>
                    <a:t> of TRUST</a:t>
                  </a:r>
                  <a:endParaRPr sz="1800">
                    <a:solidFill>
                      <a:srgbClr val="006BB6"/>
                    </a:solidFill>
                    <a:latin typeface="Calibri"/>
                    <a:ea typeface="Calibri"/>
                    <a:cs typeface="Calibri"/>
                    <a:sym typeface="Calibri"/>
                  </a:endParaRPr>
                </a:p>
              </p:txBody>
            </p:sp>
          </p:grpSp>
          <p:grpSp>
            <p:nvGrpSpPr>
              <p:cNvPr id="1191" name="Google Shape;1191;p118"/>
              <p:cNvGrpSpPr/>
              <p:nvPr/>
            </p:nvGrpSpPr>
            <p:grpSpPr>
              <a:xfrm>
                <a:off x="2256670" y="900331"/>
                <a:ext cx="4389120" cy="1371600"/>
                <a:chOff x="2256670" y="900331"/>
                <a:chExt cx="4389120" cy="1371600"/>
              </a:xfrm>
            </p:grpSpPr>
            <p:sp>
              <p:nvSpPr>
                <p:cNvPr id="1192" name="Google Shape;1192;p118"/>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
              <p:nvSpPr>
                <p:cNvPr id="1193" name="Google Shape;1193;p118"/>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2060"/>
                      </a:solidFill>
                      <a:latin typeface="Arial"/>
                      <a:ea typeface="Arial"/>
                      <a:cs typeface="Arial"/>
                      <a:sym typeface="Arial"/>
                    </a:rPr>
                    <a:t>SENSE of COMMUNITY</a:t>
                  </a:r>
                  <a:endParaRPr sz="1800">
                    <a:solidFill>
                      <a:schemeClr val="dk1"/>
                    </a:solidFill>
                    <a:latin typeface="Calibri"/>
                    <a:ea typeface="Calibri"/>
                    <a:cs typeface="Calibri"/>
                    <a:sym typeface="Calibri"/>
                  </a:endParaRPr>
                </a:p>
              </p:txBody>
            </p:sp>
          </p:grpSp>
          <p:grpSp>
            <p:nvGrpSpPr>
              <p:cNvPr id="1194" name="Google Shape;1194;p118"/>
              <p:cNvGrpSpPr/>
              <p:nvPr/>
            </p:nvGrpSpPr>
            <p:grpSpPr>
              <a:xfrm>
                <a:off x="2256670" y="4237891"/>
                <a:ext cx="4389120" cy="1371600"/>
                <a:chOff x="2256670" y="4237891"/>
                <a:chExt cx="4389120" cy="1371600"/>
              </a:xfrm>
            </p:grpSpPr>
            <p:sp>
              <p:nvSpPr>
                <p:cNvPr id="1195" name="Google Shape;1195;p118"/>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POVERTY</a:t>
                  </a:r>
                  <a:endParaRPr sz="1800">
                    <a:solidFill>
                      <a:srgbClr val="006BB6"/>
                    </a:solidFill>
                    <a:latin typeface="Century Gothic"/>
                    <a:ea typeface="Century Gothic"/>
                    <a:cs typeface="Century Gothic"/>
                    <a:sym typeface="Century Gothic"/>
                  </a:endParaRPr>
                </a:p>
              </p:txBody>
            </p:sp>
            <p:sp>
              <p:nvSpPr>
                <p:cNvPr id="1196" name="Google Shape;1196;p118"/>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grpSp>
        </p:grpSp>
        <p:sp>
          <p:nvSpPr>
            <p:cNvPr id="1197" name="Google Shape;1197;p118"/>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5F73">
                <a:alpha val="24313"/>
              </a:srgbClr>
            </a:solidFill>
            <a:ln cap="flat" cmpd="sng" w="9525">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198" name="Google Shape;1198;p118"/>
          <p:cNvSpPr/>
          <p:nvPr/>
        </p:nvSpPr>
        <p:spPr>
          <a:xfrm>
            <a:off x="6157441" y="905684"/>
            <a:ext cx="2011736" cy="1371877"/>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SENSE of COMMUNITY</a:t>
            </a:r>
            <a:endParaRPr sz="1800">
              <a:solidFill>
                <a:srgbClr val="006BB6"/>
              </a:solidFill>
              <a:latin typeface="Century Gothic"/>
              <a:ea typeface="Century Gothic"/>
              <a:cs typeface="Century Gothic"/>
              <a:sym typeface="Century Gothic"/>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19"/>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Volunteering in Nova Scotia</a:t>
            </a:r>
            <a:endParaRPr sz="1800">
              <a:solidFill>
                <a:schemeClr val="dk1"/>
              </a:solidFill>
              <a:latin typeface="Century Gothic"/>
              <a:ea typeface="Century Gothic"/>
              <a:cs typeface="Century Gothic"/>
              <a:sym typeface="Century Gothic"/>
            </a:endParaRPr>
          </a:p>
        </p:txBody>
      </p:sp>
      <p:grpSp>
        <p:nvGrpSpPr>
          <p:cNvPr id="1205" name="Google Shape;1205;p119"/>
          <p:cNvGrpSpPr/>
          <p:nvPr/>
        </p:nvGrpSpPr>
        <p:grpSpPr>
          <a:xfrm>
            <a:off x="1662112" y="760413"/>
            <a:ext cx="8712200" cy="5737225"/>
            <a:chOff x="138111" y="759810"/>
            <a:chExt cx="8712835" cy="5737244"/>
          </a:xfrm>
        </p:grpSpPr>
        <p:sp>
          <p:nvSpPr>
            <p:cNvPr id="1206" name="Google Shape;1206;p11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207" name="Google Shape;1207;p119"/>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208" name="Google Shape;1208;p119"/>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209" name="Google Shape;1209;p119"/>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210" name="Google Shape;1210;p119"/>
            <p:cNvPicPr preferRelativeResize="0"/>
            <p:nvPr/>
          </p:nvPicPr>
          <p:blipFill rotWithShape="1">
            <a:blip r:embed="rId3">
              <a:alphaModFix/>
            </a:blip>
            <a:srcRect b="0" l="0" r="0" t="0"/>
            <a:stretch/>
          </p:blipFill>
          <p:spPr>
            <a:xfrm>
              <a:off x="143619" y="1079957"/>
              <a:ext cx="4428381" cy="2349043"/>
            </a:xfrm>
            <a:prstGeom prst="rect">
              <a:avLst/>
            </a:prstGeom>
            <a:noFill/>
            <a:ln>
              <a:noFill/>
            </a:ln>
          </p:spPr>
        </p:pic>
        <p:pic>
          <p:nvPicPr>
            <p:cNvPr id="1211" name="Google Shape;1211;p119"/>
            <p:cNvPicPr preferRelativeResize="0"/>
            <p:nvPr/>
          </p:nvPicPr>
          <p:blipFill rotWithShape="1">
            <a:blip r:embed="rId4">
              <a:alphaModFix/>
            </a:blip>
            <a:srcRect b="0" l="0" r="0" t="0"/>
            <a:stretch/>
          </p:blipFill>
          <p:spPr>
            <a:xfrm>
              <a:off x="4572000" y="1079957"/>
              <a:ext cx="4273436" cy="2349043"/>
            </a:xfrm>
            <a:prstGeom prst="rect">
              <a:avLst/>
            </a:prstGeom>
            <a:noFill/>
            <a:ln>
              <a:noFill/>
            </a:ln>
          </p:spPr>
        </p:pic>
        <p:pic>
          <p:nvPicPr>
            <p:cNvPr id="1212" name="Google Shape;1212;p119"/>
            <p:cNvPicPr preferRelativeResize="0"/>
            <p:nvPr/>
          </p:nvPicPr>
          <p:blipFill rotWithShape="1">
            <a:blip r:embed="rId5">
              <a:alphaModFix/>
            </a:blip>
            <a:srcRect b="0" l="0" r="0" t="0"/>
            <a:stretch/>
          </p:blipFill>
          <p:spPr>
            <a:xfrm>
              <a:off x="138111" y="3902558"/>
              <a:ext cx="4428381" cy="2594496"/>
            </a:xfrm>
            <a:prstGeom prst="rect">
              <a:avLst/>
            </a:prstGeom>
            <a:noFill/>
            <a:ln>
              <a:noFill/>
            </a:ln>
          </p:spPr>
        </p:pic>
        <p:pic>
          <p:nvPicPr>
            <p:cNvPr id="1213" name="Google Shape;1213;p119"/>
            <p:cNvPicPr preferRelativeResize="0"/>
            <p:nvPr/>
          </p:nvPicPr>
          <p:blipFill rotWithShape="1">
            <a:blip r:embed="rId6">
              <a:alphaModFix/>
            </a:blip>
            <a:srcRect b="0" l="0" r="0" t="0"/>
            <a:stretch/>
          </p:blipFill>
          <p:spPr>
            <a:xfrm>
              <a:off x="4577510" y="3902558"/>
              <a:ext cx="4273436" cy="2594496"/>
            </a:xfrm>
            <a:prstGeom prst="rect">
              <a:avLst/>
            </a:prstGeom>
            <a:noFill/>
            <a:ln>
              <a:noFill/>
            </a:ln>
          </p:spPr>
        </p:pic>
        <p:cxnSp>
          <p:nvCxnSpPr>
            <p:cNvPr id="1214" name="Google Shape;1214;p119"/>
            <p:cNvCxnSpPr/>
            <p:nvPr/>
          </p:nvCxnSpPr>
          <p:spPr>
            <a:xfrm flipH="1" rot="10800000">
              <a:off x="817984" y="2099948"/>
              <a:ext cx="3533775" cy="309059"/>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Lower income residents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189" name="Google Shape;189;p12"/>
          <p:cNvPicPr preferRelativeResize="0"/>
          <p:nvPr/>
        </p:nvPicPr>
        <p:blipFill rotWithShape="1">
          <a:blip r:embed="rId3">
            <a:alphaModFix/>
          </a:blip>
          <a:srcRect b="0" l="0" r="0" t="0"/>
          <a:stretch/>
        </p:blipFill>
        <p:spPr>
          <a:xfrm>
            <a:off x="1660526" y="1143001"/>
            <a:ext cx="8689975" cy="5284787"/>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120"/>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Volunteering in Nova Scotia</a:t>
            </a:r>
            <a:endParaRPr sz="1800">
              <a:solidFill>
                <a:schemeClr val="dk1"/>
              </a:solidFill>
              <a:latin typeface="Century Gothic"/>
              <a:ea typeface="Century Gothic"/>
              <a:cs typeface="Century Gothic"/>
              <a:sym typeface="Century Gothic"/>
            </a:endParaRPr>
          </a:p>
        </p:txBody>
      </p:sp>
      <p:grpSp>
        <p:nvGrpSpPr>
          <p:cNvPr id="1221" name="Google Shape;1221;p120"/>
          <p:cNvGrpSpPr/>
          <p:nvPr/>
        </p:nvGrpSpPr>
        <p:grpSpPr>
          <a:xfrm>
            <a:off x="1662113" y="1235901"/>
            <a:ext cx="8361114" cy="5040000"/>
            <a:chOff x="143619" y="759810"/>
            <a:chExt cx="4428381" cy="2669190"/>
          </a:xfrm>
        </p:grpSpPr>
        <p:sp>
          <p:nvSpPr>
            <p:cNvPr id="1222" name="Google Shape;1222;p120"/>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223" name="Google Shape;1223;p120"/>
            <p:cNvPicPr preferRelativeResize="0"/>
            <p:nvPr/>
          </p:nvPicPr>
          <p:blipFill rotWithShape="1">
            <a:blip r:embed="rId3">
              <a:alphaModFix/>
            </a:blip>
            <a:srcRect b="0" l="0" r="0" t="0"/>
            <a:stretch/>
          </p:blipFill>
          <p:spPr>
            <a:xfrm>
              <a:off x="143619" y="1079957"/>
              <a:ext cx="4428381" cy="2349043"/>
            </a:xfrm>
            <a:prstGeom prst="rect">
              <a:avLst/>
            </a:prstGeom>
            <a:noFill/>
            <a:ln>
              <a:noFill/>
            </a:ln>
          </p:spPr>
        </p:pic>
        <p:cxnSp>
          <p:nvCxnSpPr>
            <p:cNvPr id="1224" name="Google Shape;1224;p120"/>
            <p:cNvCxnSpPr/>
            <p:nvPr/>
          </p:nvCxnSpPr>
          <p:spPr>
            <a:xfrm flipH="1" rot="10800000">
              <a:off x="817984" y="2099948"/>
              <a:ext cx="3533775" cy="309059"/>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21"/>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Volunteering in Nova Scotia</a:t>
            </a:r>
            <a:endParaRPr sz="1800">
              <a:solidFill>
                <a:schemeClr val="dk1"/>
              </a:solidFill>
              <a:latin typeface="Century Gothic"/>
              <a:ea typeface="Century Gothic"/>
              <a:cs typeface="Century Gothic"/>
              <a:sym typeface="Century Gothic"/>
            </a:endParaRPr>
          </a:p>
        </p:txBody>
      </p:sp>
      <p:grpSp>
        <p:nvGrpSpPr>
          <p:cNvPr id="1231" name="Google Shape;1231;p121"/>
          <p:cNvGrpSpPr/>
          <p:nvPr/>
        </p:nvGrpSpPr>
        <p:grpSpPr>
          <a:xfrm>
            <a:off x="1662113" y="1302655"/>
            <a:ext cx="8104717" cy="5040000"/>
            <a:chOff x="4572000" y="771700"/>
            <a:chExt cx="4273436" cy="2657300"/>
          </a:xfrm>
        </p:grpSpPr>
        <p:sp>
          <p:nvSpPr>
            <p:cNvPr id="1232" name="Google Shape;1232;p121"/>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233" name="Google Shape;1233;p121"/>
            <p:cNvPicPr preferRelativeResize="0"/>
            <p:nvPr/>
          </p:nvPicPr>
          <p:blipFill rotWithShape="1">
            <a:blip r:embed="rId3">
              <a:alphaModFix/>
            </a:blip>
            <a:srcRect b="0" l="0" r="0" t="0"/>
            <a:stretch/>
          </p:blipFill>
          <p:spPr>
            <a:xfrm>
              <a:off x="4572000" y="1079957"/>
              <a:ext cx="4273436" cy="2349043"/>
            </a:xfrm>
            <a:prstGeom prst="rect">
              <a:avLst/>
            </a:prstGeom>
            <a:noFill/>
            <a:ln>
              <a:noFill/>
            </a:ln>
          </p:spPr>
        </p:pic>
      </p:gr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22"/>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Volunteering in Nova Scotia</a:t>
            </a:r>
            <a:endParaRPr sz="1800">
              <a:solidFill>
                <a:schemeClr val="dk1"/>
              </a:solidFill>
              <a:latin typeface="Century Gothic"/>
              <a:ea typeface="Century Gothic"/>
              <a:cs typeface="Century Gothic"/>
              <a:sym typeface="Century Gothic"/>
            </a:endParaRPr>
          </a:p>
        </p:txBody>
      </p:sp>
      <p:grpSp>
        <p:nvGrpSpPr>
          <p:cNvPr id="1240" name="Google Shape;1240;p122"/>
          <p:cNvGrpSpPr/>
          <p:nvPr/>
        </p:nvGrpSpPr>
        <p:grpSpPr>
          <a:xfrm>
            <a:off x="1662113" y="1340151"/>
            <a:ext cx="7772089" cy="5040000"/>
            <a:chOff x="138111" y="3625559"/>
            <a:chExt cx="4428381" cy="2871495"/>
          </a:xfrm>
        </p:grpSpPr>
        <p:sp>
          <p:nvSpPr>
            <p:cNvPr id="1241" name="Google Shape;1241;p12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1242" name="Google Shape;1242;p122"/>
            <p:cNvPicPr preferRelativeResize="0"/>
            <p:nvPr/>
          </p:nvPicPr>
          <p:blipFill rotWithShape="1">
            <a:blip r:embed="rId3">
              <a:alphaModFix/>
            </a:blip>
            <a:srcRect b="0" l="0" r="0" t="0"/>
            <a:stretch/>
          </p:blipFill>
          <p:spPr>
            <a:xfrm>
              <a:off x="138111" y="3902558"/>
              <a:ext cx="4428381" cy="2594496"/>
            </a:xfrm>
            <a:prstGeom prst="rect">
              <a:avLst/>
            </a:prstGeom>
            <a:noFill/>
            <a:ln>
              <a:noFill/>
            </a:ln>
          </p:spPr>
        </p:pic>
      </p:gr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23"/>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Volunteering in Nova Scotia</a:t>
            </a:r>
            <a:endParaRPr sz="1800">
              <a:solidFill>
                <a:schemeClr val="dk1"/>
              </a:solidFill>
              <a:latin typeface="Century Gothic"/>
              <a:ea typeface="Century Gothic"/>
              <a:cs typeface="Century Gothic"/>
              <a:sym typeface="Century Gothic"/>
            </a:endParaRPr>
          </a:p>
        </p:txBody>
      </p:sp>
      <p:grpSp>
        <p:nvGrpSpPr>
          <p:cNvPr id="1249" name="Google Shape;1249;p123"/>
          <p:cNvGrpSpPr/>
          <p:nvPr/>
        </p:nvGrpSpPr>
        <p:grpSpPr>
          <a:xfrm>
            <a:off x="1662113" y="1303575"/>
            <a:ext cx="7500116" cy="5040000"/>
            <a:chOff x="4577510" y="3625559"/>
            <a:chExt cx="4273436" cy="2871495"/>
          </a:xfrm>
        </p:grpSpPr>
        <p:sp>
          <p:nvSpPr>
            <p:cNvPr id="1250" name="Google Shape;1250;p12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251" name="Google Shape;1251;p123"/>
            <p:cNvPicPr preferRelativeResize="0"/>
            <p:nvPr/>
          </p:nvPicPr>
          <p:blipFill rotWithShape="1">
            <a:blip r:embed="rId3">
              <a:alphaModFix/>
            </a:blip>
            <a:srcRect b="0" l="0" r="0" t="0"/>
            <a:stretch/>
          </p:blipFill>
          <p:spPr>
            <a:xfrm>
              <a:off x="4577510" y="3902558"/>
              <a:ext cx="4273436" cy="2594496"/>
            </a:xfrm>
            <a:prstGeom prst="rect">
              <a:avLst/>
            </a:prstGeom>
            <a:noFill/>
            <a:ln>
              <a:noFill/>
            </a:ln>
          </p:spPr>
        </p:pic>
      </p:gr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24"/>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Providing unpaid help to others</a:t>
            </a:r>
            <a:endParaRPr sz="1800">
              <a:solidFill>
                <a:schemeClr val="dk1"/>
              </a:solidFill>
              <a:latin typeface="Century Gothic"/>
              <a:ea typeface="Century Gothic"/>
              <a:cs typeface="Century Gothic"/>
              <a:sym typeface="Century Gothic"/>
            </a:endParaRPr>
          </a:p>
        </p:txBody>
      </p:sp>
      <p:pic>
        <p:nvPicPr>
          <p:cNvPr id="1258" name="Google Shape;1258;p124"/>
          <p:cNvPicPr preferRelativeResize="0"/>
          <p:nvPr/>
        </p:nvPicPr>
        <p:blipFill rotWithShape="1">
          <a:blip r:embed="rId3">
            <a:alphaModFix/>
          </a:blip>
          <a:srcRect b="0" l="0" r="0" t="0"/>
          <a:stretch/>
        </p:blipFill>
        <p:spPr>
          <a:xfrm>
            <a:off x="1752600" y="1306513"/>
            <a:ext cx="8686800" cy="4643437"/>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125"/>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Providing care to others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265" name="Google Shape;1265;p125"/>
          <p:cNvGrpSpPr/>
          <p:nvPr/>
        </p:nvGrpSpPr>
        <p:grpSpPr>
          <a:xfrm>
            <a:off x="1663700" y="1150938"/>
            <a:ext cx="8686800" cy="5024437"/>
            <a:chOff x="140328" y="1150374"/>
            <a:chExt cx="8686800" cy="5024283"/>
          </a:xfrm>
        </p:grpSpPr>
        <p:pic>
          <p:nvPicPr>
            <p:cNvPr id="1266" name="Google Shape;1266;p125"/>
            <p:cNvPicPr preferRelativeResize="0"/>
            <p:nvPr/>
          </p:nvPicPr>
          <p:blipFill rotWithShape="1">
            <a:blip r:embed="rId3">
              <a:alphaModFix/>
            </a:blip>
            <a:srcRect b="0" l="0" r="0" t="0"/>
            <a:stretch/>
          </p:blipFill>
          <p:spPr>
            <a:xfrm>
              <a:off x="140328" y="1150374"/>
              <a:ext cx="8686800" cy="5024283"/>
            </a:xfrm>
            <a:prstGeom prst="rect">
              <a:avLst/>
            </a:prstGeom>
            <a:noFill/>
            <a:ln>
              <a:noFill/>
            </a:ln>
          </p:spPr>
        </p:pic>
        <p:cxnSp>
          <p:nvCxnSpPr>
            <p:cNvPr id="1267" name="Google Shape;1267;p125"/>
            <p:cNvCxnSpPr/>
            <p:nvPr/>
          </p:nvCxnSpPr>
          <p:spPr>
            <a:xfrm>
              <a:off x="1570182" y="4424218"/>
              <a:ext cx="6391563" cy="110837"/>
            </a:xfrm>
            <a:prstGeom prst="straightConnector1">
              <a:avLst/>
            </a:prstGeom>
            <a:noFill/>
            <a:ln cap="flat" cmpd="sng" w="28575">
              <a:solidFill>
                <a:srgbClr val="C00000"/>
              </a:solidFill>
              <a:prstDash val="solid"/>
              <a:miter lim="800000"/>
              <a:headEnd len="sm" w="sm" type="none"/>
              <a:tailEnd len="lg" w="lg" type="stealth"/>
            </a:ln>
          </p:spPr>
        </p:cxnSp>
        <p:cxnSp>
          <p:nvCxnSpPr>
            <p:cNvPr id="1268" name="Google Shape;1268;p125"/>
            <p:cNvCxnSpPr/>
            <p:nvPr/>
          </p:nvCxnSpPr>
          <p:spPr>
            <a:xfrm flipH="1" rot="10800000">
              <a:off x="1847273" y="3740728"/>
              <a:ext cx="6040581" cy="683490"/>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26"/>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Providing care to others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pic>
        <p:nvPicPr>
          <p:cNvPr id="1275" name="Google Shape;1275;p126"/>
          <p:cNvPicPr preferRelativeResize="0"/>
          <p:nvPr/>
        </p:nvPicPr>
        <p:blipFill rotWithShape="1">
          <a:blip r:embed="rId3">
            <a:alphaModFix/>
          </a:blip>
          <a:srcRect b="0" l="0" r="0" t="0"/>
          <a:stretch/>
        </p:blipFill>
        <p:spPr>
          <a:xfrm>
            <a:off x="1663700" y="1143000"/>
            <a:ext cx="8686800" cy="5029200"/>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127"/>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Providing care to others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1282" name="Google Shape;1282;p127"/>
          <p:cNvPicPr preferRelativeResize="0"/>
          <p:nvPr/>
        </p:nvPicPr>
        <p:blipFill rotWithShape="1">
          <a:blip r:embed="rId3">
            <a:alphaModFix/>
          </a:blip>
          <a:srcRect b="0" l="0" r="0" t="0"/>
          <a:stretch/>
        </p:blipFill>
        <p:spPr>
          <a:xfrm>
            <a:off x="1663700" y="1136650"/>
            <a:ext cx="8686800" cy="503555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128"/>
          <p:cNvSpPr txBox="1"/>
          <p:nvPr/>
        </p:nvSpPr>
        <p:spPr>
          <a:xfrm>
            <a:off x="1662113" y="214312"/>
            <a:ext cx="8688387" cy="501650"/>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Providing care to others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1289" name="Google Shape;1289;p128"/>
          <p:cNvPicPr preferRelativeResize="0"/>
          <p:nvPr/>
        </p:nvPicPr>
        <p:blipFill rotWithShape="1">
          <a:blip r:embed="rId3">
            <a:alphaModFix/>
          </a:blip>
          <a:srcRect b="0" l="0" r="0" t="0"/>
          <a:stretch/>
        </p:blipFill>
        <p:spPr>
          <a:xfrm>
            <a:off x="1662112" y="1143000"/>
            <a:ext cx="8686800" cy="502920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29"/>
          <p:cNvSpPr txBox="1"/>
          <p:nvPr/>
        </p:nvSpPr>
        <p:spPr>
          <a:xfrm>
            <a:off x="1660525" y="204788"/>
            <a:ext cx="8686800" cy="503237"/>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community</a:t>
            </a:r>
            <a:endParaRPr sz="1800">
              <a:solidFill>
                <a:schemeClr val="dk1"/>
              </a:solidFill>
              <a:latin typeface="Century Gothic"/>
              <a:ea typeface="Century Gothic"/>
              <a:cs typeface="Century Gothic"/>
              <a:sym typeface="Century Gothic"/>
            </a:endParaRPr>
          </a:p>
        </p:txBody>
      </p:sp>
      <p:pic>
        <p:nvPicPr>
          <p:cNvPr id="1296" name="Google Shape;1296;p129"/>
          <p:cNvPicPr preferRelativeResize="0"/>
          <p:nvPr/>
        </p:nvPicPr>
        <p:blipFill rotWithShape="1">
          <a:blip r:embed="rId3">
            <a:alphaModFix/>
          </a:blip>
          <a:srcRect b="0" l="0" r="0" t="0"/>
          <a:stretch/>
        </p:blipFill>
        <p:spPr>
          <a:xfrm>
            <a:off x="1524000" y="1152525"/>
            <a:ext cx="9144000" cy="52054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Single residents living alone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sp>
        <p:nvSpPr>
          <p:cNvPr id="196" name="Google Shape;196;p13"/>
          <p:cNvSpPr txBox="1"/>
          <p:nvPr/>
        </p:nvSpPr>
        <p:spPr>
          <a:xfrm>
            <a:off x="1849437" y="1333501"/>
            <a:ext cx="8312150" cy="1068387"/>
          </a:xfrm>
          <a:prstGeom prst="rect">
            <a:avLst/>
          </a:prstGeom>
          <a:noFill/>
          <a:ln>
            <a:noFill/>
          </a:ln>
        </p:spPr>
        <p:txBody>
          <a:bodyPr anchorCtr="0" anchor="ctr" bIns="45700" lIns="0" spcFirstLastPara="1" rIns="0" wrap="square" tIns="45700">
            <a:noAutofit/>
          </a:bodyPr>
          <a:lstStyle/>
          <a:p>
            <a:pPr indent="-2057400" lvl="0" marL="205740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Single, never married residents living alone</a:t>
            </a:r>
            <a:r>
              <a:rPr b="1" lang="en-US" sz="2400">
                <a:solidFill>
                  <a:srgbClr val="006BB6"/>
                </a:solidFill>
                <a:latin typeface="Century Gothic"/>
                <a:ea typeface="Century Gothic"/>
                <a:cs typeface="Century Gothic"/>
                <a:sym typeface="Century Gothic"/>
              </a:rPr>
              <a:t>:	</a:t>
            </a:r>
            <a:endParaRPr sz="1800">
              <a:solidFill>
                <a:srgbClr val="006BB6"/>
              </a:solidFill>
              <a:latin typeface="Century Gothic"/>
              <a:ea typeface="Century Gothic"/>
              <a:cs typeface="Century Gothic"/>
              <a:sym typeface="Century Gothic"/>
            </a:endParaRPr>
          </a:p>
          <a:p>
            <a:pPr indent="-2057400" lvl="0" marL="2057400" marR="0" rtl="0" algn="l">
              <a:spcBef>
                <a:spcPts val="0"/>
              </a:spcBef>
              <a:spcAft>
                <a:spcPts val="0"/>
              </a:spcAft>
              <a:buNone/>
            </a:pPr>
            <a:r>
              <a:rPr b="1" lang="en-US" sz="2400">
                <a:solidFill>
                  <a:srgbClr val="006BB6"/>
                </a:solidFill>
                <a:latin typeface="Century Gothic"/>
                <a:ea typeface="Century Gothic"/>
                <a:cs typeface="Century Gothic"/>
                <a:sym typeface="Century Gothic"/>
              </a:rPr>
              <a:t>Residents who are single, never married that living alone</a:t>
            </a:r>
            <a:endParaRPr sz="1800">
              <a:solidFill>
                <a:srgbClr val="006BB6"/>
              </a:solidFill>
              <a:latin typeface="Century Gothic"/>
              <a:ea typeface="Century Gothic"/>
              <a:cs typeface="Century Gothic"/>
              <a:sym typeface="Century Gothic"/>
            </a:endParaRPr>
          </a:p>
        </p:txBody>
      </p:sp>
      <p:sp>
        <p:nvSpPr>
          <p:cNvPr id="197" name="Google Shape;197;p13"/>
          <p:cNvSpPr txBox="1"/>
          <p:nvPr/>
        </p:nvSpPr>
        <p:spPr>
          <a:xfrm>
            <a:off x="2749550" y="4878387"/>
            <a:ext cx="6692900" cy="6461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006BB6"/>
                </a:solidFill>
                <a:latin typeface="Century Gothic"/>
                <a:ea typeface="Century Gothic"/>
                <a:cs typeface="Century Gothic"/>
                <a:sym typeface="Century Gothic"/>
              </a:rPr>
              <a:t>Note</a:t>
            </a:r>
            <a:r>
              <a:rPr lang="en-US" sz="1800">
                <a:solidFill>
                  <a:srgbClr val="006BB6"/>
                </a:solidFill>
                <a:latin typeface="Century Gothic"/>
                <a:ea typeface="Century Gothic"/>
                <a:cs typeface="Century Gothic"/>
                <a:sym typeface="Century Gothic"/>
              </a:rPr>
              <a:t>: Residents who are single, never married, and living alone represent 5.3% of Nova Scotians</a:t>
            </a:r>
            <a:endParaRPr sz="1800">
              <a:solidFill>
                <a:srgbClr val="006BB6"/>
              </a:solidFill>
              <a:latin typeface="Century Gothic"/>
              <a:ea typeface="Century Gothic"/>
              <a:cs typeface="Century Gothic"/>
              <a:sym typeface="Century Gothic"/>
            </a:endParaRPr>
          </a:p>
        </p:txBody>
      </p:sp>
      <p:pic>
        <p:nvPicPr>
          <p:cNvPr id="198" name="Google Shape;198;p13"/>
          <p:cNvPicPr preferRelativeResize="0"/>
          <p:nvPr/>
        </p:nvPicPr>
        <p:blipFill rotWithShape="1">
          <a:blip r:embed="rId3">
            <a:alphaModFix/>
          </a:blip>
          <a:srcRect b="0" l="0" r="0" t="0"/>
          <a:stretch/>
        </p:blipFill>
        <p:spPr>
          <a:xfrm>
            <a:off x="1752600" y="3016251"/>
            <a:ext cx="8686800" cy="1246187"/>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30"/>
          <p:cNvSpPr txBox="1"/>
          <p:nvPr/>
        </p:nvSpPr>
        <p:spPr>
          <a:xfrm>
            <a:off x="1660525" y="204788"/>
            <a:ext cx="8686800" cy="503237"/>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community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303" name="Google Shape;1303;p130"/>
          <p:cNvGrpSpPr/>
          <p:nvPr/>
        </p:nvGrpSpPr>
        <p:grpSpPr>
          <a:xfrm>
            <a:off x="1752600" y="1035051"/>
            <a:ext cx="8686800" cy="5127625"/>
            <a:chOff x="228600" y="1035636"/>
            <a:chExt cx="8686800" cy="5126519"/>
          </a:xfrm>
        </p:grpSpPr>
        <p:pic>
          <p:nvPicPr>
            <p:cNvPr id="1304" name="Google Shape;1304;p130"/>
            <p:cNvPicPr preferRelativeResize="0"/>
            <p:nvPr/>
          </p:nvPicPr>
          <p:blipFill rotWithShape="1">
            <a:blip r:embed="rId3">
              <a:alphaModFix/>
            </a:blip>
            <a:srcRect b="0" l="0" r="0" t="0"/>
            <a:stretch/>
          </p:blipFill>
          <p:spPr>
            <a:xfrm>
              <a:off x="228600" y="1035636"/>
              <a:ext cx="8686800" cy="5126519"/>
            </a:xfrm>
            <a:prstGeom prst="rect">
              <a:avLst/>
            </a:prstGeom>
            <a:noFill/>
            <a:ln>
              <a:noFill/>
            </a:ln>
          </p:spPr>
        </p:pic>
        <p:cxnSp>
          <p:nvCxnSpPr>
            <p:cNvPr id="1305" name="Google Shape;1305;p130"/>
            <p:cNvCxnSpPr/>
            <p:nvPr/>
          </p:nvCxnSpPr>
          <p:spPr>
            <a:xfrm flipH="1" rot="10800000">
              <a:off x="1242060" y="3095625"/>
              <a:ext cx="7216140" cy="433024"/>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31"/>
          <p:cNvSpPr txBox="1"/>
          <p:nvPr/>
        </p:nvSpPr>
        <p:spPr>
          <a:xfrm>
            <a:off x="1660525" y="204788"/>
            <a:ext cx="8686800" cy="503237"/>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community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1312" name="Google Shape;1312;p131"/>
          <p:cNvGrpSpPr/>
          <p:nvPr/>
        </p:nvGrpSpPr>
        <p:grpSpPr>
          <a:xfrm>
            <a:off x="1752600" y="1168400"/>
            <a:ext cx="8686800" cy="5237162"/>
            <a:chOff x="228600" y="1168014"/>
            <a:chExt cx="8686800" cy="5236942"/>
          </a:xfrm>
        </p:grpSpPr>
        <p:pic>
          <p:nvPicPr>
            <p:cNvPr id="1313" name="Google Shape;1313;p131"/>
            <p:cNvPicPr preferRelativeResize="0"/>
            <p:nvPr/>
          </p:nvPicPr>
          <p:blipFill rotWithShape="1">
            <a:blip r:embed="rId3">
              <a:alphaModFix/>
            </a:blip>
            <a:srcRect b="0" l="0" r="0" t="0"/>
            <a:stretch/>
          </p:blipFill>
          <p:spPr>
            <a:xfrm>
              <a:off x="228600" y="1168014"/>
              <a:ext cx="8686800" cy="5236942"/>
            </a:xfrm>
            <a:prstGeom prst="rect">
              <a:avLst/>
            </a:prstGeom>
            <a:noFill/>
            <a:ln>
              <a:noFill/>
            </a:ln>
          </p:spPr>
        </p:pic>
        <p:cxnSp>
          <p:nvCxnSpPr>
            <p:cNvPr id="1314" name="Google Shape;1314;p131"/>
            <p:cNvCxnSpPr/>
            <p:nvPr/>
          </p:nvCxnSpPr>
          <p:spPr>
            <a:xfrm flipH="1" rot="10800000">
              <a:off x="1593561" y="3326610"/>
              <a:ext cx="6797964" cy="387927"/>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32"/>
          <p:cNvSpPr txBox="1"/>
          <p:nvPr/>
        </p:nvSpPr>
        <p:spPr>
          <a:xfrm>
            <a:off x="1660525" y="209551"/>
            <a:ext cx="8686800" cy="503237"/>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community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1321" name="Google Shape;1321;p132"/>
          <p:cNvPicPr preferRelativeResize="0"/>
          <p:nvPr/>
        </p:nvPicPr>
        <p:blipFill rotWithShape="1">
          <a:blip r:embed="rId3">
            <a:alphaModFix/>
          </a:blip>
          <a:srcRect b="0" l="0" r="0" t="0"/>
          <a:stretch/>
        </p:blipFill>
        <p:spPr>
          <a:xfrm>
            <a:off x="1752600" y="1074738"/>
            <a:ext cx="8686800" cy="5106987"/>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133"/>
          <p:cNvSpPr txBox="1"/>
          <p:nvPr/>
        </p:nvSpPr>
        <p:spPr>
          <a:xfrm>
            <a:off x="1660525" y="204788"/>
            <a:ext cx="8686800" cy="503237"/>
          </a:xfrm>
          <a:prstGeom prst="rect">
            <a:avLst/>
          </a:prstGeom>
          <a:solidFill>
            <a:srgbClr val="ADC47D"/>
          </a:solidFill>
          <a:ln cap="flat" cmpd="sng" w="19050">
            <a:solidFill>
              <a:srgbClr val="ADC47D"/>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Sense of community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1328" name="Google Shape;1328;p133"/>
          <p:cNvPicPr preferRelativeResize="0"/>
          <p:nvPr/>
        </p:nvPicPr>
        <p:blipFill rotWithShape="1">
          <a:blip r:embed="rId3">
            <a:alphaModFix/>
          </a:blip>
          <a:srcRect b="0" l="0" r="0" t="0"/>
          <a:stretch/>
        </p:blipFill>
        <p:spPr>
          <a:xfrm>
            <a:off x="1752600" y="990601"/>
            <a:ext cx="8686800" cy="5392737"/>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grpSp>
        <p:nvGrpSpPr>
          <p:cNvPr id="1334" name="Google Shape;1334;p134"/>
          <p:cNvGrpSpPr/>
          <p:nvPr/>
        </p:nvGrpSpPr>
        <p:grpSpPr>
          <a:xfrm>
            <a:off x="2663825" y="900112"/>
            <a:ext cx="6621462" cy="4710112"/>
            <a:chOff x="1140591" y="900331"/>
            <a:chExt cx="6621278" cy="4709160"/>
          </a:xfrm>
        </p:grpSpPr>
        <p:grpSp>
          <p:nvGrpSpPr>
            <p:cNvPr id="1335" name="Google Shape;1335;p134"/>
            <p:cNvGrpSpPr/>
            <p:nvPr/>
          </p:nvGrpSpPr>
          <p:grpSpPr>
            <a:xfrm>
              <a:off x="1140591" y="900331"/>
              <a:ext cx="6621278" cy="4709160"/>
              <a:chOff x="1140591" y="900331"/>
              <a:chExt cx="6621278" cy="4709160"/>
            </a:xfrm>
          </p:grpSpPr>
          <p:grpSp>
            <p:nvGrpSpPr>
              <p:cNvPr id="1336" name="Google Shape;1336;p134"/>
              <p:cNvGrpSpPr/>
              <p:nvPr/>
            </p:nvGrpSpPr>
            <p:grpSpPr>
              <a:xfrm>
                <a:off x="1140591" y="1974751"/>
                <a:ext cx="6621278" cy="2560320"/>
                <a:chOff x="1140591" y="1974751"/>
                <a:chExt cx="6621278" cy="2560320"/>
              </a:xfrm>
            </p:grpSpPr>
            <p:sp>
              <p:nvSpPr>
                <p:cNvPr id="1337" name="Google Shape;1337;p134"/>
                <p:cNvSpPr/>
                <p:nvPr/>
              </p:nvSpPr>
              <p:spPr>
                <a:xfrm>
                  <a:off x="2622430" y="1974751"/>
                  <a:ext cx="3657600" cy="2560320"/>
                </a:xfrm>
                <a:prstGeom prst="hexagon">
                  <a:avLst>
                    <a:gd fmla="val 3780" name="adj"/>
                    <a:gd fmla="val 115470" name="vf"/>
                  </a:avLst>
                </a:prstGeom>
                <a:solidFill>
                  <a:srgbClr val="CBD7AA"/>
                </a:solidFill>
                <a:ln cap="flat" cmpd="sng" w="25400">
                  <a:solidFill>
                    <a:srgbClr val="006B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3600">
                    <a:solidFill>
                      <a:srgbClr val="006BB6"/>
                    </a:solidFill>
                    <a:latin typeface="Century Gothic"/>
                    <a:ea typeface="Century Gothic"/>
                    <a:cs typeface="Century Gothic"/>
                    <a:sym typeface="Century Gothic"/>
                  </a:endParaRPr>
                </a:p>
              </p:txBody>
            </p:sp>
            <p:sp>
              <p:nvSpPr>
                <p:cNvPr id="1338" name="Google Shape;1338;p134"/>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
              <p:nvSpPr>
                <p:cNvPr id="1339" name="Google Shape;1339;p134"/>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2060"/>
                      </a:solidFill>
                      <a:latin typeface="Arial"/>
                      <a:ea typeface="Arial"/>
                      <a:cs typeface="Arial"/>
                      <a:sym typeface="Arial"/>
                    </a:rPr>
                    <a:t>FEELINGS</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2000">
                      <a:solidFill>
                        <a:srgbClr val="002060"/>
                      </a:solidFill>
                      <a:latin typeface="Arial"/>
                      <a:ea typeface="Arial"/>
                      <a:cs typeface="Arial"/>
                      <a:sym typeface="Arial"/>
                    </a:rPr>
                    <a:t> of TRUST</a:t>
                  </a:r>
                  <a:endParaRPr sz="1800">
                    <a:solidFill>
                      <a:schemeClr val="dk1"/>
                    </a:solidFill>
                    <a:latin typeface="Calibri"/>
                    <a:ea typeface="Calibri"/>
                    <a:cs typeface="Calibri"/>
                    <a:sym typeface="Calibri"/>
                  </a:endParaRPr>
                </a:p>
              </p:txBody>
            </p:sp>
          </p:grpSp>
          <p:grpSp>
            <p:nvGrpSpPr>
              <p:cNvPr id="1340" name="Google Shape;1340;p134"/>
              <p:cNvGrpSpPr/>
              <p:nvPr/>
            </p:nvGrpSpPr>
            <p:grpSpPr>
              <a:xfrm>
                <a:off x="2256670" y="900331"/>
                <a:ext cx="4389120" cy="1371600"/>
                <a:chOff x="2256670" y="900331"/>
                <a:chExt cx="4389120" cy="1371600"/>
              </a:xfrm>
            </p:grpSpPr>
            <p:sp>
              <p:nvSpPr>
                <p:cNvPr id="1341" name="Google Shape;1341;p134"/>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
              <p:nvSpPr>
                <p:cNvPr id="1342" name="Google Shape;1342;p134"/>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Arial"/>
                      <a:ea typeface="Arial"/>
                      <a:cs typeface="Arial"/>
                      <a:sym typeface="Arial"/>
                    </a:rPr>
                    <a:t>SENSE of COMMUNITY</a:t>
                  </a:r>
                  <a:endParaRPr sz="1800">
                    <a:solidFill>
                      <a:srgbClr val="006BB6"/>
                    </a:solidFill>
                    <a:latin typeface="Calibri"/>
                    <a:ea typeface="Calibri"/>
                    <a:cs typeface="Calibri"/>
                    <a:sym typeface="Calibri"/>
                  </a:endParaRPr>
                </a:p>
              </p:txBody>
            </p:sp>
          </p:grpSp>
          <p:grpSp>
            <p:nvGrpSpPr>
              <p:cNvPr id="1343" name="Google Shape;1343;p134"/>
              <p:cNvGrpSpPr/>
              <p:nvPr/>
            </p:nvGrpSpPr>
            <p:grpSpPr>
              <a:xfrm>
                <a:off x="2256670" y="4237891"/>
                <a:ext cx="4389120" cy="1371600"/>
                <a:chOff x="2256670" y="4237891"/>
                <a:chExt cx="4389120" cy="1371600"/>
              </a:xfrm>
            </p:grpSpPr>
            <p:sp>
              <p:nvSpPr>
                <p:cNvPr id="1344" name="Google Shape;1344;p134"/>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POVERTY</a:t>
                  </a:r>
                  <a:endParaRPr sz="1800">
                    <a:solidFill>
                      <a:srgbClr val="006BB6"/>
                    </a:solidFill>
                    <a:latin typeface="Century Gothic"/>
                    <a:ea typeface="Century Gothic"/>
                    <a:cs typeface="Century Gothic"/>
                    <a:sym typeface="Century Gothic"/>
                  </a:endParaRPr>
                </a:p>
              </p:txBody>
            </p:sp>
            <p:sp>
              <p:nvSpPr>
                <p:cNvPr id="1345" name="Google Shape;1345;p134"/>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grpSp>
        </p:grpSp>
        <p:sp>
          <p:nvSpPr>
            <p:cNvPr id="1346" name="Google Shape;1346;p134"/>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5F73">
                <a:alpha val="24313"/>
              </a:srgbClr>
            </a:solidFill>
            <a:ln cap="flat" cmpd="sng" w="9525">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347" name="Google Shape;1347;p134"/>
          <p:cNvSpPr/>
          <p:nvPr/>
        </p:nvSpPr>
        <p:spPr>
          <a:xfrm>
            <a:off x="7264886" y="2569228"/>
            <a:ext cx="2011736" cy="1371878"/>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Arial"/>
                <a:ea typeface="Arial"/>
                <a:cs typeface="Arial"/>
                <a:sym typeface="Arial"/>
              </a:rPr>
              <a:t>FEELINGS</a:t>
            </a:r>
            <a:endParaRPr sz="1800">
              <a:solidFill>
                <a:srgbClr val="006BB6"/>
              </a:solidFill>
              <a:latin typeface="Calibri"/>
              <a:ea typeface="Calibri"/>
              <a:cs typeface="Calibri"/>
              <a:sym typeface="Calibri"/>
            </a:endParaRPr>
          </a:p>
          <a:p>
            <a:pPr indent="0" lvl="0" marL="0" marR="0" rtl="0" algn="ctr">
              <a:spcBef>
                <a:spcPts val="0"/>
              </a:spcBef>
              <a:spcAft>
                <a:spcPts val="0"/>
              </a:spcAft>
              <a:buNone/>
            </a:pPr>
            <a:r>
              <a:rPr lang="en-US" sz="2000">
                <a:solidFill>
                  <a:srgbClr val="006BB6"/>
                </a:solidFill>
                <a:latin typeface="Arial"/>
                <a:ea typeface="Arial"/>
                <a:cs typeface="Arial"/>
                <a:sym typeface="Arial"/>
              </a:rPr>
              <a:t> of TRUST</a:t>
            </a:r>
            <a:endParaRPr sz="1800">
              <a:solidFill>
                <a:srgbClr val="006BB6"/>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35"/>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Trust in institutions</a:t>
            </a:r>
            <a:endParaRPr sz="1800">
              <a:solidFill>
                <a:schemeClr val="dk1"/>
              </a:solidFill>
              <a:latin typeface="Century Gothic"/>
              <a:ea typeface="Century Gothic"/>
              <a:cs typeface="Century Gothic"/>
              <a:sym typeface="Century Gothic"/>
            </a:endParaRPr>
          </a:p>
        </p:txBody>
      </p:sp>
      <p:pic>
        <p:nvPicPr>
          <p:cNvPr id="1354" name="Google Shape;1354;p135"/>
          <p:cNvPicPr preferRelativeResize="0"/>
          <p:nvPr/>
        </p:nvPicPr>
        <p:blipFill rotWithShape="1">
          <a:blip r:embed="rId3">
            <a:alphaModFix/>
          </a:blip>
          <a:srcRect b="0" l="0" r="0" t="0"/>
          <a:stretch/>
        </p:blipFill>
        <p:spPr>
          <a:xfrm>
            <a:off x="1752600" y="1054100"/>
            <a:ext cx="8686800" cy="5029200"/>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36"/>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Trust in institutions </a:t>
            </a:r>
            <a:r>
              <a:rPr b="1" i="1" lang="en-US" sz="2800">
                <a:solidFill>
                  <a:srgbClr val="FFFFFF"/>
                </a:solidFill>
                <a:latin typeface="Century Gothic"/>
                <a:ea typeface="Century Gothic"/>
                <a:cs typeface="Century Gothic"/>
                <a:sym typeface="Century Gothic"/>
              </a:rPr>
              <a:t>by income</a:t>
            </a:r>
            <a:endParaRPr sz="1800">
              <a:solidFill>
                <a:schemeClr val="dk1"/>
              </a:solidFill>
              <a:latin typeface="Century Gothic"/>
              <a:ea typeface="Century Gothic"/>
              <a:cs typeface="Century Gothic"/>
              <a:sym typeface="Century Gothic"/>
            </a:endParaRPr>
          </a:p>
        </p:txBody>
      </p:sp>
      <p:grpSp>
        <p:nvGrpSpPr>
          <p:cNvPr id="1361" name="Google Shape;1361;p136"/>
          <p:cNvGrpSpPr/>
          <p:nvPr/>
        </p:nvGrpSpPr>
        <p:grpSpPr>
          <a:xfrm>
            <a:off x="1752600" y="1133475"/>
            <a:ext cx="8686800" cy="5041900"/>
            <a:chOff x="138111" y="1143000"/>
            <a:chExt cx="8686800" cy="5041232"/>
          </a:xfrm>
        </p:grpSpPr>
        <p:pic>
          <p:nvPicPr>
            <p:cNvPr id="1362" name="Google Shape;1362;p136"/>
            <p:cNvPicPr preferRelativeResize="0"/>
            <p:nvPr/>
          </p:nvPicPr>
          <p:blipFill rotWithShape="1">
            <a:blip r:embed="rId3">
              <a:alphaModFix/>
            </a:blip>
            <a:srcRect b="0" l="0" r="0" t="0"/>
            <a:stretch/>
          </p:blipFill>
          <p:spPr>
            <a:xfrm>
              <a:off x="138111" y="1143000"/>
              <a:ext cx="8686800" cy="5041232"/>
            </a:xfrm>
            <a:prstGeom prst="rect">
              <a:avLst/>
            </a:prstGeom>
            <a:noFill/>
            <a:ln>
              <a:noFill/>
            </a:ln>
          </p:spPr>
        </p:pic>
        <p:cxnSp>
          <p:nvCxnSpPr>
            <p:cNvPr id="1363" name="Google Shape;1363;p136"/>
            <p:cNvCxnSpPr/>
            <p:nvPr/>
          </p:nvCxnSpPr>
          <p:spPr>
            <a:xfrm flipH="1" rot="10800000">
              <a:off x="3288146" y="1533236"/>
              <a:ext cx="1838037" cy="3472873"/>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37"/>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Trust in institutions </a:t>
            </a:r>
            <a:r>
              <a:rPr b="1" i="1" lang="en-US" sz="2800">
                <a:solidFill>
                  <a:srgbClr val="FFFFFF"/>
                </a:solidFill>
                <a:latin typeface="Century Gothic"/>
                <a:ea typeface="Century Gothic"/>
                <a:cs typeface="Century Gothic"/>
                <a:sym typeface="Century Gothic"/>
              </a:rPr>
              <a:t>by age</a:t>
            </a:r>
            <a:endParaRPr sz="1800">
              <a:solidFill>
                <a:schemeClr val="dk1"/>
              </a:solidFill>
              <a:latin typeface="Century Gothic"/>
              <a:ea typeface="Century Gothic"/>
              <a:cs typeface="Century Gothic"/>
              <a:sym typeface="Century Gothic"/>
            </a:endParaRPr>
          </a:p>
        </p:txBody>
      </p:sp>
      <p:grpSp>
        <p:nvGrpSpPr>
          <p:cNvPr id="1370" name="Google Shape;1370;p137"/>
          <p:cNvGrpSpPr/>
          <p:nvPr/>
        </p:nvGrpSpPr>
        <p:grpSpPr>
          <a:xfrm>
            <a:off x="1752600" y="1189037"/>
            <a:ext cx="8686800" cy="5029200"/>
            <a:chOff x="138111" y="1142999"/>
            <a:chExt cx="8686800" cy="5029201"/>
          </a:xfrm>
        </p:grpSpPr>
        <p:pic>
          <p:nvPicPr>
            <p:cNvPr id="1371" name="Google Shape;1371;p137"/>
            <p:cNvPicPr preferRelativeResize="0"/>
            <p:nvPr/>
          </p:nvPicPr>
          <p:blipFill rotWithShape="1">
            <a:blip r:embed="rId3">
              <a:alphaModFix/>
            </a:blip>
            <a:srcRect b="0" l="0" r="0" t="0"/>
            <a:stretch/>
          </p:blipFill>
          <p:spPr>
            <a:xfrm>
              <a:off x="138111" y="1142999"/>
              <a:ext cx="8686800" cy="5029201"/>
            </a:xfrm>
            <a:prstGeom prst="rect">
              <a:avLst/>
            </a:prstGeom>
            <a:noFill/>
            <a:ln>
              <a:noFill/>
            </a:ln>
          </p:spPr>
        </p:pic>
        <p:cxnSp>
          <p:nvCxnSpPr>
            <p:cNvPr id="1372" name="Google Shape;1372;p137"/>
            <p:cNvCxnSpPr/>
            <p:nvPr/>
          </p:nvCxnSpPr>
          <p:spPr>
            <a:xfrm flipH="1" rot="10800000">
              <a:off x="3574473" y="1579418"/>
              <a:ext cx="997527" cy="3371273"/>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138"/>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Trust in institutions </a:t>
            </a:r>
            <a:r>
              <a:rPr b="1" i="1" lang="en-US" sz="2800">
                <a:solidFill>
                  <a:srgbClr val="FFFFFF"/>
                </a:solidFill>
                <a:latin typeface="Century Gothic"/>
                <a:ea typeface="Century Gothic"/>
                <a:cs typeface="Century Gothic"/>
                <a:sym typeface="Century Gothic"/>
              </a:rPr>
              <a:t>by region</a:t>
            </a:r>
            <a:endParaRPr sz="1800">
              <a:solidFill>
                <a:schemeClr val="dk1"/>
              </a:solidFill>
              <a:latin typeface="Century Gothic"/>
              <a:ea typeface="Century Gothic"/>
              <a:cs typeface="Century Gothic"/>
              <a:sym typeface="Century Gothic"/>
            </a:endParaRPr>
          </a:p>
        </p:txBody>
      </p:sp>
      <p:pic>
        <p:nvPicPr>
          <p:cNvPr id="1379" name="Google Shape;1379;p138"/>
          <p:cNvPicPr preferRelativeResize="0"/>
          <p:nvPr/>
        </p:nvPicPr>
        <p:blipFill rotWithShape="1">
          <a:blip r:embed="rId3">
            <a:alphaModFix/>
          </a:blip>
          <a:srcRect b="0" l="0" r="0" t="0"/>
          <a:stretch/>
        </p:blipFill>
        <p:spPr>
          <a:xfrm>
            <a:off x="1752600" y="1162050"/>
            <a:ext cx="8686800" cy="502920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p139"/>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Trust in institutions </a:t>
            </a:r>
            <a:r>
              <a:rPr b="1" i="1" lang="en-US" sz="2800">
                <a:solidFill>
                  <a:srgbClr val="FFFFFF"/>
                </a:solidFill>
                <a:latin typeface="Century Gothic"/>
                <a:ea typeface="Century Gothic"/>
                <a:cs typeface="Century Gothic"/>
                <a:sym typeface="Century Gothic"/>
              </a:rPr>
              <a:t>by living arrangement</a:t>
            </a:r>
            <a:endParaRPr sz="1800">
              <a:solidFill>
                <a:schemeClr val="dk1"/>
              </a:solidFill>
              <a:latin typeface="Century Gothic"/>
              <a:ea typeface="Century Gothic"/>
              <a:cs typeface="Century Gothic"/>
              <a:sym typeface="Century Gothic"/>
            </a:endParaRPr>
          </a:p>
        </p:txBody>
      </p:sp>
      <p:pic>
        <p:nvPicPr>
          <p:cNvPr id="1386" name="Google Shape;1386;p139"/>
          <p:cNvPicPr preferRelativeResize="0"/>
          <p:nvPr/>
        </p:nvPicPr>
        <p:blipFill rotWithShape="1">
          <a:blip r:embed="rId3">
            <a:alphaModFix/>
          </a:blip>
          <a:srcRect b="0" l="0" r="0" t="0"/>
          <a:stretch/>
        </p:blipFill>
        <p:spPr>
          <a:xfrm>
            <a:off x="1752600" y="1162050"/>
            <a:ext cx="8686800" cy="502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Single, never married residents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205" name="Google Shape;205;p14"/>
          <p:cNvPicPr preferRelativeResize="0"/>
          <p:nvPr/>
        </p:nvPicPr>
        <p:blipFill rotWithShape="1">
          <a:blip r:embed="rId3">
            <a:alphaModFix/>
          </a:blip>
          <a:srcRect b="0" l="0" r="0" t="0"/>
          <a:stretch/>
        </p:blipFill>
        <p:spPr>
          <a:xfrm>
            <a:off x="1660526" y="1143000"/>
            <a:ext cx="8689975" cy="52578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1" name="Shape 1391"/>
        <p:cNvGrpSpPr/>
        <p:nvPr/>
      </p:nvGrpSpPr>
      <p:grpSpPr>
        <a:xfrm>
          <a:off x="0" y="0"/>
          <a:ext cx="0" cy="0"/>
          <a:chOff x="0" y="0"/>
          <a:chExt cx="0" cy="0"/>
        </a:xfrm>
      </p:grpSpPr>
      <p:sp>
        <p:nvSpPr>
          <p:cNvPr id="1392" name="Google Shape;1392;p140"/>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Confidence in institutions </a:t>
            </a:r>
            <a:r>
              <a:rPr b="1" i="1" lang="en-US" sz="2800">
                <a:solidFill>
                  <a:srgbClr val="FFFFFF"/>
                </a:solidFill>
                <a:latin typeface="Century Gothic"/>
                <a:ea typeface="Century Gothic"/>
                <a:cs typeface="Century Gothic"/>
                <a:sym typeface="Century Gothic"/>
              </a:rPr>
              <a:t>by income</a:t>
            </a:r>
            <a:endParaRPr sz="1800">
              <a:solidFill>
                <a:schemeClr val="dk1"/>
              </a:solidFill>
              <a:latin typeface="Century Gothic"/>
              <a:ea typeface="Century Gothic"/>
              <a:cs typeface="Century Gothic"/>
              <a:sym typeface="Century Gothic"/>
            </a:endParaRPr>
          </a:p>
        </p:txBody>
      </p:sp>
      <p:grpSp>
        <p:nvGrpSpPr>
          <p:cNvPr id="1393" name="Google Shape;1393;p140"/>
          <p:cNvGrpSpPr/>
          <p:nvPr/>
        </p:nvGrpSpPr>
        <p:grpSpPr>
          <a:xfrm>
            <a:off x="1662112" y="1155700"/>
            <a:ext cx="8686800" cy="5021262"/>
            <a:chOff x="138111" y="1155940"/>
            <a:chExt cx="8686800" cy="5020573"/>
          </a:xfrm>
        </p:grpSpPr>
        <p:pic>
          <p:nvPicPr>
            <p:cNvPr id="1394" name="Google Shape;1394;p140"/>
            <p:cNvPicPr preferRelativeResize="0"/>
            <p:nvPr/>
          </p:nvPicPr>
          <p:blipFill rotWithShape="1">
            <a:blip r:embed="rId3">
              <a:alphaModFix/>
            </a:blip>
            <a:srcRect b="0" l="0" r="0" t="0"/>
            <a:stretch/>
          </p:blipFill>
          <p:spPr>
            <a:xfrm>
              <a:off x="138111" y="1155940"/>
              <a:ext cx="8686800" cy="5020573"/>
            </a:xfrm>
            <a:prstGeom prst="rect">
              <a:avLst/>
            </a:prstGeom>
            <a:noFill/>
            <a:ln>
              <a:noFill/>
            </a:ln>
          </p:spPr>
        </p:pic>
        <p:cxnSp>
          <p:nvCxnSpPr>
            <p:cNvPr id="1395" name="Google Shape;1395;p140"/>
            <p:cNvCxnSpPr/>
            <p:nvPr/>
          </p:nvCxnSpPr>
          <p:spPr>
            <a:xfrm flipH="1" rot="10800000">
              <a:off x="1108364" y="3260437"/>
              <a:ext cx="7398327" cy="840508"/>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41"/>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Confidence in institutions </a:t>
            </a:r>
            <a:r>
              <a:rPr b="1" i="1" lang="en-US" sz="2800">
                <a:solidFill>
                  <a:srgbClr val="FFFFFF"/>
                </a:solidFill>
                <a:latin typeface="Century Gothic"/>
                <a:ea typeface="Century Gothic"/>
                <a:cs typeface="Century Gothic"/>
                <a:sym typeface="Century Gothic"/>
              </a:rPr>
              <a:t>by age</a:t>
            </a:r>
            <a:endParaRPr sz="1800">
              <a:solidFill>
                <a:schemeClr val="dk1"/>
              </a:solidFill>
              <a:latin typeface="Century Gothic"/>
              <a:ea typeface="Century Gothic"/>
              <a:cs typeface="Century Gothic"/>
              <a:sym typeface="Century Gothic"/>
            </a:endParaRPr>
          </a:p>
        </p:txBody>
      </p:sp>
      <p:grpSp>
        <p:nvGrpSpPr>
          <p:cNvPr id="1402" name="Google Shape;1402;p141"/>
          <p:cNvGrpSpPr/>
          <p:nvPr/>
        </p:nvGrpSpPr>
        <p:grpSpPr>
          <a:xfrm>
            <a:off x="1662112" y="1155700"/>
            <a:ext cx="8686800" cy="5021262"/>
            <a:chOff x="138112" y="1155939"/>
            <a:chExt cx="8686800" cy="5020574"/>
          </a:xfrm>
        </p:grpSpPr>
        <p:pic>
          <p:nvPicPr>
            <p:cNvPr id="1403" name="Google Shape;1403;p141"/>
            <p:cNvPicPr preferRelativeResize="0"/>
            <p:nvPr/>
          </p:nvPicPr>
          <p:blipFill rotWithShape="1">
            <a:blip r:embed="rId3">
              <a:alphaModFix/>
            </a:blip>
            <a:srcRect b="0" l="0" r="0" t="0"/>
            <a:stretch/>
          </p:blipFill>
          <p:spPr>
            <a:xfrm>
              <a:off x="138112" y="1155939"/>
              <a:ext cx="8686800" cy="5020574"/>
            </a:xfrm>
            <a:prstGeom prst="rect">
              <a:avLst/>
            </a:prstGeom>
            <a:noFill/>
            <a:ln>
              <a:noFill/>
            </a:ln>
          </p:spPr>
        </p:pic>
        <p:sp>
          <p:nvSpPr>
            <p:cNvPr id="1404" name="Google Shape;1404;p141"/>
            <p:cNvSpPr/>
            <p:nvPr/>
          </p:nvSpPr>
          <p:spPr>
            <a:xfrm>
              <a:off x="1228436" y="2872509"/>
              <a:ext cx="7278255" cy="1432257"/>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142"/>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Confidence in institutions </a:t>
            </a:r>
            <a:r>
              <a:rPr b="1" i="1" lang="en-US" sz="2800">
                <a:solidFill>
                  <a:srgbClr val="FFFFFF"/>
                </a:solidFill>
                <a:latin typeface="Century Gothic"/>
                <a:ea typeface="Century Gothic"/>
                <a:cs typeface="Century Gothic"/>
                <a:sym typeface="Century Gothic"/>
              </a:rPr>
              <a:t>by region</a:t>
            </a:r>
            <a:endParaRPr sz="1800">
              <a:solidFill>
                <a:schemeClr val="dk1"/>
              </a:solidFill>
              <a:latin typeface="Century Gothic"/>
              <a:ea typeface="Century Gothic"/>
              <a:cs typeface="Century Gothic"/>
              <a:sym typeface="Century Gothic"/>
            </a:endParaRPr>
          </a:p>
        </p:txBody>
      </p:sp>
      <p:pic>
        <p:nvPicPr>
          <p:cNvPr id="1411" name="Google Shape;1411;p142"/>
          <p:cNvPicPr preferRelativeResize="0"/>
          <p:nvPr/>
        </p:nvPicPr>
        <p:blipFill rotWithShape="1">
          <a:blip r:embed="rId3">
            <a:alphaModFix/>
          </a:blip>
          <a:srcRect b="0" l="0" r="0" t="0"/>
          <a:stretch/>
        </p:blipFill>
        <p:spPr>
          <a:xfrm>
            <a:off x="1662112" y="1155700"/>
            <a:ext cx="8686800" cy="5021262"/>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43"/>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Confidence in institutions </a:t>
            </a:r>
            <a:r>
              <a:rPr b="1" i="1" lang="en-US" sz="2800">
                <a:solidFill>
                  <a:srgbClr val="FFFFFF"/>
                </a:solidFill>
                <a:latin typeface="Century Gothic"/>
                <a:ea typeface="Century Gothic"/>
                <a:cs typeface="Century Gothic"/>
                <a:sym typeface="Century Gothic"/>
              </a:rPr>
              <a:t>by living arrangement</a:t>
            </a:r>
            <a:endParaRPr sz="1800">
              <a:solidFill>
                <a:schemeClr val="dk1"/>
              </a:solidFill>
              <a:latin typeface="Century Gothic"/>
              <a:ea typeface="Century Gothic"/>
              <a:cs typeface="Century Gothic"/>
              <a:sym typeface="Century Gothic"/>
            </a:endParaRPr>
          </a:p>
        </p:txBody>
      </p:sp>
      <p:pic>
        <p:nvPicPr>
          <p:cNvPr id="1418" name="Google Shape;1418;p143"/>
          <p:cNvPicPr preferRelativeResize="0"/>
          <p:nvPr/>
        </p:nvPicPr>
        <p:blipFill rotWithShape="1">
          <a:blip r:embed="rId3">
            <a:alphaModFix/>
          </a:blip>
          <a:srcRect b="0" l="0" r="0" t="0"/>
          <a:stretch/>
        </p:blipFill>
        <p:spPr>
          <a:xfrm>
            <a:off x="1662112" y="1155700"/>
            <a:ext cx="8686800" cy="5021262"/>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44"/>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Political efficacy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425" name="Google Shape;1425;p144"/>
          <p:cNvGrpSpPr/>
          <p:nvPr/>
        </p:nvGrpSpPr>
        <p:grpSpPr>
          <a:xfrm>
            <a:off x="1662112" y="1143000"/>
            <a:ext cx="8686800" cy="5029200"/>
            <a:chOff x="138112" y="1143000"/>
            <a:chExt cx="8686800" cy="5029199"/>
          </a:xfrm>
        </p:grpSpPr>
        <p:grpSp>
          <p:nvGrpSpPr>
            <p:cNvPr id="1426" name="Google Shape;1426;p144"/>
            <p:cNvGrpSpPr/>
            <p:nvPr/>
          </p:nvGrpSpPr>
          <p:grpSpPr>
            <a:xfrm>
              <a:off x="138112" y="1143000"/>
              <a:ext cx="8686800" cy="5029199"/>
              <a:chOff x="138112" y="1143000"/>
              <a:chExt cx="8686800" cy="5029199"/>
            </a:xfrm>
          </p:grpSpPr>
          <p:pic>
            <p:nvPicPr>
              <p:cNvPr id="1427" name="Google Shape;1427;p144"/>
              <p:cNvPicPr preferRelativeResize="0"/>
              <p:nvPr/>
            </p:nvPicPr>
            <p:blipFill rotWithShape="1">
              <a:blip r:embed="rId3">
                <a:alphaModFix/>
              </a:blip>
              <a:srcRect b="0" l="0" r="0" t="0"/>
              <a:stretch/>
            </p:blipFill>
            <p:spPr>
              <a:xfrm>
                <a:off x="138112" y="1143000"/>
                <a:ext cx="8686800" cy="5029199"/>
              </a:xfrm>
              <a:prstGeom prst="rect">
                <a:avLst/>
              </a:prstGeom>
              <a:noFill/>
              <a:ln>
                <a:noFill/>
              </a:ln>
            </p:spPr>
          </p:pic>
          <p:cxnSp>
            <p:nvCxnSpPr>
              <p:cNvPr id="1428" name="Google Shape;1428;p144"/>
              <p:cNvCxnSpPr/>
              <p:nvPr/>
            </p:nvCxnSpPr>
            <p:spPr>
              <a:xfrm>
                <a:off x="1126836" y="3447472"/>
                <a:ext cx="7250546" cy="413328"/>
              </a:xfrm>
              <a:prstGeom prst="straightConnector1">
                <a:avLst/>
              </a:prstGeom>
              <a:noFill/>
              <a:ln cap="flat" cmpd="sng" w="28575">
                <a:solidFill>
                  <a:srgbClr val="C00000"/>
                </a:solidFill>
                <a:prstDash val="solid"/>
                <a:miter lim="800000"/>
                <a:headEnd len="sm" w="sm" type="none"/>
                <a:tailEnd len="lg" w="lg" type="stealth"/>
              </a:ln>
            </p:spPr>
          </p:cxnSp>
        </p:grpSp>
        <p:cxnSp>
          <p:nvCxnSpPr>
            <p:cNvPr id="1429" name="Google Shape;1429;p144"/>
            <p:cNvCxnSpPr/>
            <p:nvPr/>
          </p:nvCxnSpPr>
          <p:spPr>
            <a:xfrm flipH="1" rot="10800000">
              <a:off x="1495425" y="3124200"/>
              <a:ext cx="7134225" cy="657225"/>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45"/>
          <p:cNvSpPr txBox="1"/>
          <p:nvPr/>
        </p:nvSpPr>
        <p:spPr>
          <a:xfrm>
            <a:off x="1662113" y="214312"/>
            <a:ext cx="8689975"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Political efficacy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1436" name="Google Shape;1436;p145"/>
          <p:cNvGrpSpPr/>
          <p:nvPr/>
        </p:nvGrpSpPr>
        <p:grpSpPr>
          <a:xfrm>
            <a:off x="1658937" y="1143000"/>
            <a:ext cx="8686800" cy="5029200"/>
            <a:chOff x="135113" y="1143000"/>
            <a:chExt cx="8686800" cy="5029200"/>
          </a:xfrm>
        </p:grpSpPr>
        <p:pic>
          <p:nvPicPr>
            <p:cNvPr id="1437" name="Google Shape;1437;p145"/>
            <p:cNvPicPr preferRelativeResize="0"/>
            <p:nvPr/>
          </p:nvPicPr>
          <p:blipFill rotWithShape="1">
            <a:blip r:embed="rId3">
              <a:alphaModFix/>
            </a:blip>
            <a:srcRect b="0" l="0" r="0" t="0"/>
            <a:stretch/>
          </p:blipFill>
          <p:spPr>
            <a:xfrm>
              <a:off x="135113" y="1143000"/>
              <a:ext cx="8686800" cy="5029200"/>
            </a:xfrm>
            <a:prstGeom prst="rect">
              <a:avLst/>
            </a:prstGeom>
            <a:noFill/>
            <a:ln>
              <a:noFill/>
            </a:ln>
          </p:spPr>
        </p:pic>
        <p:cxnSp>
          <p:nvCxnSpPr>
            <p:cNvPr id="1438" name="Google Shape;1438;p145"/>
            <p:cNvCxnSpPr/>
            <p:nvPr/>
          </p:nvCxnSpPr>
          <p:spPr>
            <a:xfrm>
              <a:off x="1495425" y="3514725"/>
              <a:ext cx="6362700" cy="190500"/>
            </a:xfrm>
            <a:prstGeom prst="straightConnector1">
              <a:avLst/>
            </a:prstGeom>
            <a:noFill/>
            <a:ln cap="flat" cmpd="sng" w="28575">
              <a:solidFill>
                <a:srgbClr val="C00000"/>
              </a:solidFill>
              <a:prstDash val="solid"/>
              <a:miter lim="800000"/>
              <a:headEnd len="sm" w="sm" type="none"/>
              <a:tailEnd len="lg" w="lg" type="stealth"/>
            </a:ln>
          </p:spPr>
        </p:cxnSp>
        <p:cxnSp>
          <p:nvCxnSpPr>
            <p:cNvPr id="1439" name="Google Shape;1439;p145"/>
            <p:cNvCxnSpPr/>
            <p:nvPr/>
          </p:nvCxnSpPr>
          <p:spPr>
            <a:xfrm flipH="1" rot="10800000">
              <a:off x="2105025" y="3133725"/>
              <a:ext cx="6296025" cy="295275"/>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146"/>
          <p:cNvSpPr txBox="1"/>
          <p:nvPr/>
        </p:nvSpPr>
        <p:spPr>
          <a:xfrm>
            <a:off x="1662113" y="214312"/>
            <a:ext cx="8689975"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Political efficacy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1446" name="Google Shape;1446;p146"/>
          <p:cNvPicPr preferRelativeResize="0"/>
          <p:nvPr/>
        </p:nvPicPr>
        <p:blipFill rotWithShape="1">
          <a:blip r:embed="rId3">
            <a:alphaModFix/>
          </a:blip>
          <a:srcRect b="0" l="0" r="0" t="0"/>
          <a:stretch/>
        </p:blipFill>
        <p:spPr>
          <a:xfrm>
            <a:off x="1665287" y="1143000"/>
            <a:ext cx="8686800" cy="502920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47"/>
          <p:cNvSpPr txBox="1"/>
          <p:nvPr/>
        </p:nvSpPr>
        <p:spPr>
          <a:xfrm>
            <a:off x="1662112" y="214312"/>
            <a:ext cx="8686800" cy="501650"/>
          </a:xfrm>
          <a:prstGeom prst="rect">
            <a:avLst/>
          </a:prstGeom>
          <a:solidFill>
            <a:srgbClr val="A1CDE1"/>
          </a:solidFill>
          <a:ln cap="flat" cmpd="sng" w="19050">
            <a:solidFill>
              <a:srgbClr val="A1CDE1"/>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Political efficacy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1453" name="Google Shape;1453;p147"/>
          <p:cNvPicPr preferRelativeResize="0"/>
          <p:nvPr/>
        </p:nvPicPr>
        <p:blipFill rotWithShape="1">
          <a:blip r:embed="rId3">
            <a:alphaModFix/>
          </a:blip>
          <a:srcRect b="0" l="0" r="0" t="0"/>
          <a:stretch/>
        </p:blipFill>
        <p:spPr>
          <a:xfrm>
            <a:off x="1662112" y="1143000"/>
            <a:ext cx="8686800" cy="5029200"/>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grpSp>
        <p:nvGrpSpPr>
          <p:cNvPr id="1459" name="Google Shape;1459;p148"/>
          <p:cNvGrpSpPr/>
          <p:nvPr/>
        </p:nvGrpSpPr>
        <p:grpSpPr>
          <a:xfrm>
            <a:off x="2663825" y="900112"/>
            <a:ext cx="6621462" cy="4710112"/>
            <a:chOff x="1140591" y="900331"/>
            <a:chExt cx="6621278" cy="4709160"/>
          </a:xfrm>
        </p:grpSpPr>
        <p:grpSp>
          <p:nvGrpSpPr>
            <p:cNvPr id="1460" name="Google Shape;1460;p148"/>
            <p:cNvGrpSpPr/>
            <p:nvPr/>
          </p:nvGrpSpPr>
          <p:grpSpPr>
            <a:xfrm>
              <a:off x="1140591" y="900331"/>
              <a:ext cx="6621278" cy="4709160"/>
              <a:chOff x="1140591" y="900331"/>
              <a:chExt cx="6621278" cy="4709160"/>
            </a:xfrm>
          </p:grpSpPr>
          <p:grpSp>
            <p:nvGrpSpPr>
              <p:cNvPr id="1461" name="Google Shape;1461;p148"/>
              <p:cNvGrpSpPr/>
              <p:nvPr/>
            </p:nvGrpSpPr>
            <p:grpSpPr>
              <a:xfrm>
                <a:off x="1140591" y="1974751"/>
                <a:ext cx="6621278" cy="2560320"/>
                <a:chOff x="1140591" y="1974751"/>
                <a:chExt cx="6621278" cy="2560320"/>
              </a:xfrm>
            </p:grpSpPr>
            <p:sp>
              <p:nvSpPr>
                <p:cNvPr id="1462" name="Google Shape;1462;p148"/>
                <p:cNvSpPr/>
                <p:nvPr/>
              </p:nvSpPr>
              <p:spPr>
                <a:xfrm>
                  <a:off x="2622430" y="1974751"/>
                  <a:ext cx="3657600" cy="2560320"/>
                </a:xfrm>
                <a:prstGeom prst="hexagon">
                  <a:avLst>
                    <a:gd fmla="val 3780" name="adj"/>
                    <a:gd fmla="val 115470" name="vf"/>
                  </a:avLst>
                </a:prstGeom>
                <a:solidFill>
                  <a:srgbClr val="CBD7AA"/>
                </a:solidFill>
                <a:ln cap="flat" cmpd="sng" w="25400">
                  <a:solidFill>
                    <a:srgbClr val="006B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3600">
                    <a:solidFill>
                      <a:srgbClr val="006BB6"/>
                    </a:solidFill>
                    <a:latin typeface="Century Gothic"/>
                    <a:ea typeface="Century Gothic"/>
                    <a:cs typeface="Century Gothic"/>
                    <a:sym typeface="Century Gothic"/>
                  </a:endParaRPr>
                </a:p>
              </p:txBody>
            </p:sp>
            <p:sp>
              <p:nvSpPr>
                <p:cNvPr id="1463" name="Google Shape;1463;p148"/>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
              <p:nvSpPr>
                <p:cNvPr id="1464" name="Google Shape;1464;p148"/>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FEELINGS</a:t>
                  </a:r>
                  <a:endParaRPr sz="1800">
                    <a:solidFill>
                      <a:srgbClr val="006BB6"/>
                    </a:solidFill>
                    <a:latin typeface="Century Gothic"/>
                    <a:ea typeface="Century Gothic"/>
                    <a:cs typeface="Century Gothic"/>
                    <a:sym typeface="Century Gothic"/>
                  </a:endParaRPr>
                </a:p>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 of TRUST</a:t>
                  </a:r>
                  <a:endParaRPr sz="1800">
                    <a:solidFill>
                      <a:srgbClr val="006BB6"/>
                    </a:solidFill>
                    <a:latin typeface="Century Gothic"/>
                    <a:ea typeface="Century Gothic"/>
                    <a:cs typeface="Century Gothic"/>
                    <a:sym typeface="Century Gothic"/>
                  </a:endParaRPr>
                </a:p>
              </p:txBody>
            </p:sp>
          </p:grpSp>
          <p:grpSp>
            <p:nvGrpSpPr>
              <p:cNvPr id="1465" name="Google Shape;1465;p148"/>
              <p:cNvGrpSpPr/>
              <p:nvPr/>
            </p:nvGrpSpPr>
            <p:grpSpPr>
              <a:xfrm>
                <a:off x="2256670" y="900331"/>
                <a:ext cx="4389120" cy="1371600"/>
                <a:chOff x="2256670" y="900331"/>
                <a:chExt cx="4389120" cy="1371600"/>
              </a:xfrm>
            </p:grpSpPr>
            <p:sp>
              <p:nvSpPr>
                <p:cNvPr id="1466" name="Google Shape;1466;p148"/>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
              <p:nvSpPr>
                <p:cNvPr id="1467" name="Google Shape;1467;p148"/>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SENSE of COMMUNITY</a:t>
                  </a:r>
                  <a:endParaRPr sz="1800">
                    <a:solidFill>
                      <a:srgbClr val="006BB6"/>
                    </a:solidFill>
                    <a:latin typeface="Century Gothic"/>
                    <a:ea typeface="Century Gothic"/>
                    <a:cs typeface="Century Gothic"/>
                    <a:sym typeface="Century Gothic"/>
                  </a:endParaRPr>
                </a:p>
              </p:txBody>
            </p:sp>
          </p:grpSp>
          <p:grpSp>
            <p:nvGrpSpPr>
              <p:cNvPr id="1468" name="Google Shape;1468;p148"/>
              <p:cNvGrpSpPr/>
              <p:nvPr/>
            </p:nvGrpSpPr>
            <p:grpSpPr>
              <a:xfrm>
                <a:off x="2256670" y="4237891"/>
                <a:ext cx="4389120" cy="1371600"/>
                <a:chOff x="2256670" y="4237891"/>
                <a:chExt cx="4389120" cy="1371600"/>
              </a:xfrm>
            </p:grpSpPr>
            <p:sp>
              <p:nvSpPr>
                <p:cNvPr id="1469" name="Google Shape;1469;p148"/>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POVERTY</a:t>
                  </a:r>
                  <a:endParaRPr sz="1800">
                    <a:solidFill>
                      <a:srgbClr val="006BB6"/>
                    </a:solidFill>
                    <a:latin typeface="Century Gothic"/>
                    <a:ea typeface="Century Gothic"/>
                    <a:cs typeface="Century Gothic"/>
                    <a:sym typeface="Century Gothic"/>
                  </a:endParaRPr>
                </a:p>
              </p:txBody>
            </p:sp>
            <p:sp>
              <p:nvSpPr>
                <p:cNvPr id="1470" name="Google Shape;1470;p148"/>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2060"/>
                      </a:solidFill>
                      <a:latin typeface="Arial"/>
                      <a:ea typeface="Arial"/>
                      <a:cs typeface="Arial"/>
                      <a:sym typeface="Arial"/>
                    </a:rPr>
                    <a:t>EXPERIENCE of DISCRIMINATION</a:t>
                  </a:r>
                  <a:endParaRPr sz="1800">
                    <a:solidFill>
                      <a:schemeClr val="dk1"/>
                    </a:solidFill>
                    <a:latin typeface="Calibri"/>
                    <a:ea typeface="Calibri"/>
                    <a:cs typeface="Calibri"/>
                    <a:sym typeface="Calibri"/>
                  </a:endParaRPr>
                </a:p>
              </p:txBody>
            </p:sp>
          </p:grpSp>
        </p:grpSp>
        <p:sp>
          <p:nvSpPr>
            <p:cNvPr id="1471" name="Google Shape;1471;p148"/>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5F73">
                <a:alpha val="24313"/>
              </a:srgbClr>
            </a:solidFill>
            <a:ln cap="flat" cmpd="sng" w="9525">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472" name="Google Shape;1472;p148"/>
          <p:cNvSpPr/>
          <p:nvPr/>
        </p:nvSpPr>
        <p:spPr>
          <a:xfrm>
            <a:off x="6157441" y="4238347"/>
            <a:ext cx="2011736" cy="1371877"/>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149"/>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Experience of discrimination </a:t>
            </a:r>
            <a:r>
              <a:rPr b="1" i="1" lang="en-US" sz="2800">
                <a:solidFill>
                  <a:srgbClr val="FFFFFF"/>
                </a:solidFill>
                <a:latin typeface="Century Gothic"/>
                <a:ea typeface="Century Gothic"/>
                <a:cs typeface="Century Gothic"/>
                <a:sym typeface="Century Gothic"/>
              </a:rPr>
              <a:t>by income</a:t>
            </a:r>
            <a:endParaRPr sz="1800">
              <a:solidFill>
                <a:schemeClr val="dk1"/>
              </a:solidFill>
              <a:latin typeface="Century Gothic"/>
              <a:ea typeface="Century Gothic"/>
              <a:cs typeface="Century Gothic"/>
              <a:sym typeface="Century Gothic"/>
            </a:endParaRPr>
          </a:p>
        </p:txBody>
      </p:sp>
      <p:grpSp>
        <p:nvGrpSpPr>
          <p:cNvPr id="1479" name="Google Shape;1479;p149"/>
          <p:cNvGrpSpPr/>
          <p:nvPr/>
        </p:nvGrpSpPr>
        <p:grpSpPr>
          <a:xfrm>
            <a:off x="1752600" y="979488"/>
            <a:ext cx="8686800" cy="5349875"/>
            <a:chOff x="228600" y="979235"/>
            <a:chExt cx="8686800" cy="5349498"/>
          </a:xfrm>
        </p:grpSpPr>
        <p:pic>
          <p:nvPicPr>
            <p:cNvPr id="1480" name="Google Shape;1480;p149"/>
            <p:cNvPicPr preferRelativeResize="0"/>
            <p:nvPr/>
          </p:nvPicPr>
          <p:blipFill rotWithShape="1">
            <a:blip r:embed="rId3">
              <a:alphaModFix/>
            </a:blip>
            <a:srcRect b="0" l="0" r="0" t="0"/>
            <a:stretch/>
          </p:blipFill>
          <p:spPr>
            <a:xfrm>
              <a:off x="228600" y="979235"/>
              <a:ext cx="8686800" cy="5349498"/>
            </a:xfrm>
            <a:prstGeom prst="rect">
              <a:avLst/>
            </a:prstGeom>
            <a:noFill/>
            <a:ln>
              <a:noFill/>
            </a:ln>
          </p:spPr>
        </p:pic>
        <p:sp>
          <p:nvSpPr>
            <p:cNvPr id="1481" name="Google Shape;1481;p149"/>
            <p:cNvSpPr/>
            <p:nvPr/>
          </p:nvSpPr>
          <p:spPr>
            <a:xfrm flipH="1" rot="10800000">
              <a:off x="1193586" y="3079195"/>
              <a:ext cx="7284473" cy="1586916"/>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Single parents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grpSp>
        <p:nvGrpSpPr>
          <p:cNvPr id="212" name="Google Shape;212;p15"/>
          <p:cNvGrpSpPr/>
          <p:nvPr/>
        </p:nvGrpSpPr>
        <p:grpSpPr>
          <a:xfrm>
            <a:off x="1752600" y="946151"/>
            <a:ext cx="8686800" cy="5292725"/>
            <a:chOff x="228600" y="946899"/>
            <a:chExt cx="8686800" cy="5291874"/>
          </a:xfrm>
        </p:grpSpPr>
        <p:sp>
          <p:nvSpPr>
            <p:cNvPr id="213" name="Google Shape;213;p15"/>
            <p:cNvSpPr txBox="1"/>
            <p:nvPr/>
          </p:nvSpPr>
          <p:spPr>
            <a:xfrm>
              <a:off x="326562" y="946899"/>
              <a:ext cx="8500566" cy="1069005"/>
            </a:xfrm>
            <a:prstGeom prst="rect">
              <a:avLst/>
            </a:prstGeom>
            <a:noFill/>
            <a:ln>
              <a:noFill/>
            </a:ln>
          </p:spPr>
          <p:txBody>
            <a:bodyPr anchorCtr="0" anchor="ctr" bIns="45700" lIns="0" spcFirstLastPara="1" rIns="0" wrap="square" tIns="45700">
              <a:noAutofit/>
            </a:bodyPr>
            <a:lstStyle/>
            <a:p>
              <a:pPr indent="-2286000" lvl="0" marL="228600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Single parents</a:t>
              </a:r>
              <a:r>
                <a:rPr b="1" lang="en-US" sz="2400">
                  <a:solidFill>
                    <a:srgbClr val="006BB6"/>
                  </a:solidFill>
                  <a:latin typeface="Century Gothic"/>
                  <a:ea typeface="Century Gothic"/>
                  <a:cs typeface="Century Gothic"/>
                  <a:sym typeface="Century Gothic"/>
                </a:rPr>
                <a:t>:	Residents who are in households of one adult living with children at home</a:t>
              </a:r>
              <a:endParaRPr sz="1800">
                <a:solidFill>
                  <a:srgbClr val="006BB6"/>
                </a:solidFill>
                <a:latin typeface="Century Gothic"/>
                <a:ea typeface="Century Gothic"/>
                <a:cs typeface="Century Gothic"/>
                <a:sym typeface="Century Gothic"/>
              </a:endParaRPr>
            </a:p>
          </p:txBody>
        </p:sp>
        <p:grpSp>
          <p:nvGrpSpPr>
            <p:cNvPr id="214" name="Google Shape;214;p15"/>
            <p:cNvGrpSpPr/>
            <p:nvPr/>
          </p:nvGrpSpPr>
          <p:grpSpPr>
            <a:xfrm>
              <a:off x="228600" y="2084217"/>
              <a:ext cx="8686800" cy="4154556"/>
              <a:chOff x="140328" y="2160417"/>
              <a:chExt cx="8686800" cy="4154556"/>
            </a:xfrm>
          </p:grpSpPr>
          <p:pic>
            <p:nvPicPr>
              <p:cNvPr id="215" name="Google Shape;215;p15"/>
              <p:cNvPicPr preferRelativeResize="0"/>
              <p:nvPr/>
            </p:nvPicPr>
            <p:blipFill rotWithShape="1">
              <a:blip r:embed="rId3">
                <a:alphaModFix/>
              </a:blip>
              <a:srcRect b="0" l="0" r="0" t="0"/>
              <a:stretch/>
            </p:blipFill>
            <p:spPr>
              <a:xfrm>
                <a:off x="140328" y="2160417"/>
                <a:ext cx="8686800" cy="4154556"/>
              </a:xfrm>
              <a:prstGeom prst="rect">
                <a:avLst/>
              </a:prstGeom>
              <a:noFill/>
              <a:ln>
                <a:noFill/>
              </a:ln>
            </p:spPr>
          </p:pic>
          <p:sp>
            <p:nvSpPr>
              <p:cNvPr id="216" name="Google Shape;216;p15"/>
              <p:cNvSpPr/>
              <p:nvPr/>
            </p:nvSpPr>
            <p:spPr>
              <a:xfrm>
                <a:off x="372208" y="4970852"/>
                <a:ext cx="8223040" cy="353291"/>
              </a:xfrm>
              <a:prstGeom prst="roundRect">
                <a:avLst>
                  <a:gd fmla="val 16667" name="adj"/>
                </a:avLst>
              </a:prstGeom>
              <a:no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gr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150"/>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Experience of discrimination </a:t>
            </a:r>
            <a:r>
              <a:rPr b="1" i="1" lang="en-US" sz="2800">
                <a:solidFill>
                  <a:srgbClr val="FFFFFF"/>
                </a:solidFill>
                <a:latin typeface="Century Gothic"/>
                <a:ea typeface="Century Gothic"/>
                <a:cs typeface="Century Gothic"/>
                <a:sym typeface="Century Gothic"/>
              </a:rPr>
              <a:t>by age</a:t>
            </a:r>
            <a:endParaRPr sz="1800">
              <a:solidFill>
                <a:schemeClr val="dk1"/>
              </a:solidFill>
              <a:latin typeface="Century Gothic"/>
              <a:ea typeface="Century Gothic"/>
              <a:cs typeface="Century Gothic"/>
              <a:sym typeface="Century Gothic"/>
            </a:endParaRPr>
          </a:p>
        </p:txBody>
      </p:sp>
      <p:grpSp>
        <p:nvGrpSpPr>
          <p:cNvPr id="1488" name="Google Shape;1488;p150"/>
          <p:cNvGrpSpPr/>
          <p:nvPr/>
        </p:nvGrpSpPr>
        <p:grpSpPr>
          <a:xfrm>
            <a:off x="1752600" y="979488"/>
            <a:ext cx="8686800" cy="5305425"/>
            <a:chOff x="228600" y="978873"/>
            <a:chExt cx="8686800" cy="5306752"/>
          </a:xfrm>
        </p:grpSpPr>
        <p:pic>
          <p:nvPicPr>
            <p:cNvPr id="1489" name="Google Shape;1489;p150"/>
            <p:cNvPicPr preferRelativeResize="0"/>
            <p:nvPr/>
          </p:nvPicPr>
          <p:blipFill rotWithShape="1">
            <a:blip r:embed="rId3">
              <a:alphaModFix/>
            </a:blip>
            <a:srcRect b="0" l="0" r="0" t="0"/>
            <a:stretch/>
          </p:blipFill>
          <p:spPr>
            <a:xfrm>
              <a:off x="228600" y="978873"/>
              <a:ext cx="8686800" cy="5306752"/>
            </a:xfrm>
            <a:prstGeom prst="rect">
              <a:avLst/>
            </a:prstGeom>
            <a:noFill/>
            <a:ln>
              <a:noFill/>
            </a:ln>
          </p:spPr>
        </p:pic>
        <p:cxnSp>
          <p:nvCxnSpPr>
            <p:cNvPr id="1490" name="Google Shape;1490;p150"/>
            <p:cNvCxnSpPr/>
            <p:nvPr/>
          </p:nvCxnSpPr>
          <p:spPr>
            <a:xfrm>
              <a:off x="1613328" y="4698183"/>
              <a:ext cx="6844419" cy="642796"/>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5" name="Shape 1495"/>
        <p:cNvGrpSpPr/>
        <p:nvPr/>
      </p:nvGrpSpPr>
      <p:grpSpPr>
        <a:xfrm>
          <a:off x="0" y="0"/>
          <a:ext cx="0" cy="0"/>
          <a:chOff x="0" y="0"/>
          <a:chExt cx="0" cy="0"/>
        </a:xfrm>
      </p:grpSpPr>
      <p:sp>
        <p:nvSpPr>
          <p:cNvPr id="1496" name="Google Shape;1496;p151"/>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Experience of discrimination </a:t>
            </a:r>
            <a:r>
              <a:rPr b="1" i="1" lang="en-US" sz="2800">
                <a:solidFill>
                  <a:srgbClr val="FFFFFF"/>
                </a:solidFill>
                <a:latin typeface="Century Gothic"/>
                <a:ea typeface="Century Gothic"/>
                <a:cs typeface="Century Gothic"/>
                <a:sym typeface="Century Gothic"/>
              </a:rPr>
              <a:t>by region</a:t>
            </a:r>
            <a:endParaRPr sz="1800">
              <a:solidFill>
                <a:schemeClr val="dk1"/>
              </a:solidFill>
              <a:latin typeface="Century Gothic"/>
              <a:ea typeface="Century Gothic"/>
              <a:cs typeface="Century Gothic"/>
              <a:sym typeface="Century Gothic"/>
            </a:endParaRPr>
          </a:p>
        </p:txBody>
      </p:sp>
      <p:pic>
        <p:nvPicPr>
          <p:cNvPr id="1497" name="Google Shape;1497;p151"/>
          <p:cNvPicPr preferRelativeResize="0"/>
          <p:nvPr/>
        </p:nvPicPr>
        <p:blipFill rotWithShape="1">
          <a:blip r:embed="rId3">
            <a:alphaModFix/>
          </a:blip>
          <a:srcRect b="0" l="0" r="0" t="0"/>
          <a:stretch/>
        </p:blipFill>
        <p:spPr>
          <a:xfrm>
            <a:off x="1752600" y="990600"/>
            <a:ext cx="8686800" cy="5307012"/>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sp>
        <p:nvSpPr>
          <p:cNvPr id="1503" name="Google Shape;1503;p152"/>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600">
                <a:solidFill>
                  <a:srgbClr val="FFFFFF"/>
                </a:solidFill>
                <a:latin typeface="Century Gothic"/>
                <a:ea typeface="Century Gothic"/>
                <a:cs typeface="Century Gothic"/>
                <a:sym typeface="Century Gothic"/>
              </a:rPr>
              <a:t>Experience of discrimination </a:t>
            </a:r>
            <a:r>
              <a:rPr b="1" i="1" lang="en-US" sz="2600">
                <a:solidFill>
                  <a:srgbClr val="FFFFFF"/>
                </a:solidFill>
                <a:latin typeface="Century Gothic"/>
                <a:ea typeface="Century Gothic"/>
                <a:cs typeface="Century Gothic"/>
                <a:sym typeface="Century Gothic"/>
              </a:rPr>
              <a:t>by living arrangement</a:t>
            </a:r>
            <a:endParaRPr sz="1800">
              <a:solidFill>
                <a:schemeClr val="dk1"/>
              </a:solidFill>
              <a:latin typeface="Century Gothic"/>
              <a:ea typeface="Century Gothic"/>
              <a:cs typeface="Century Gothic"/>
              <a:sym typeface="Century Gothic"/>
            </a:endParaRPr>
          </a:p>
        </p:txBody>
      </p:sp>
      <p:pic>
        <p:nvPicPr>
          <p:cNvPr id="1504" name="Google Shape;1504;p152"/>
          <p:cNvPicPr preferRelativeResize="0"/>
          <p:nvPr/>
        </p:nvPicPr>
        <p:blipFill rotWithShape="1">
          <a:blip r:embed="rId3">
            <a:alphaModFix/>
          </a:blip>
          <a:srcRect b="0" l="0" r="0" t="0"/>
          <a:stretch/>
        </p:blipFill>
        <p:spPr>
          <a:xfrm>
            <a:off x="1752600" y="968375"/>
            <a:ext cx="8686800" cy="54356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153"/>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Experience of discrimination and </a:t>
            </a:r>
            <a:r>
              <a:rPr b="1" i="1" lang="en-US" sz="2800">
                <a:solidFill>
                  <a:srgbClr val="FFFFFF"/>
                </a:solidFill>
                <a:latin typeface="Century Gothic"/>
                <a:ea typeface="Century Gothic"/>
                <a:cs typeface="Century Gothic"/>
                <a:sym typeface="Century Gothic"/>
              </a:rPr>
              <a:t>new residents</a:t>
            </a:r>
            <a:endParaRPr sz="1800">
              <a:solidFill>
                <a:schemeClr val="dk1"/>
              </a:solidFill>
              <a:latin typeface="Century Gothic"/>
              <a:ea typeface="Century Gothic"/>
              <a:cs typeface="Century Gothic"/>
              <a:sym typeface="Century Gothic"/>
            </a:endParaRPr>
          </a:p>
        </p:txBody>
      </p:sp>
      <p:pic>
        <p:nvPicPr>
          <p:cNvPr id="1511" name="Google Shape;1511;p153"/>
          <p:cNvPicPr preferRelativeResize="0"/>
          <p:nvPr/>
        </p:nvPicPr>
        <p:blipFill rotWithShape="1">
          <a:blip r:embed="rId3">
            <a:alphaModFix/>
          </a:blip>
          <a:srcRect b="0" l="0" r="0" t="0"/>
          <a:stretch/>
        </p:blipFill>
        <p:spPr>
          <a:xfrm>
            <a:off x="1752600" y="1038226"/>
            <a:ext cx="8686800" cy="5214937"/>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154"/>
          <p:cNvSpPr txBox="1"/>
          <p:nvPr/>
        </p:nvSpPr>
        <p:spPr>
          <a:xfrm>
            <a:off x="1662113" y="214312"/>
            <a:ext cx="8688387" cy="501650"/>
          </a:xfrm>
          <a:prstGeom prst="rect">
            <a:avLst/>
          </a:prstGeom>
          <a:solidFill>
            <a:srgbClr val="6594CD"/>
          </a:solidFill>
          <a:ln cap="flat" cmpd="sng" w="19050">
            <a:solidFill>
              <a:srgbClr val="6594CD"/>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Experience of discrimination and </a:t>
            </a:r>
            <a:r>
              <a:rPr b="1" i="1" lang="en-US" sz="2800">
                <a:solidFill>
                  <a:srgbClr val="FFFFFF"/>
                </a:solidFill>
                <a:latin typeface="Century Gothic"/>
                <a:ea typeface="Century Gothic"/>
                <a:cs typeface="Century Gothic"/>
                <a:sym typeface="Century Gothic"/>
              </a:rPr>
              <a:t>new Canadians</a:t>
            </a:r>
            <a:endParaRPr sz="1800">
              <a:solidFill>
                <a:schemeClr val="dk1"/>
              </a:solidFill>
              <a:latin typeface="Century Gothic"/>
              <a:ea typeface="Century Gothic"/>
              <a:cs typeface="Century Gothic"/>
              <a:sym typeface="Century Gothic"/>
            </a:endParaRPr>
          </a:p>
        </p:txBody>
      </p:sp>
      <p:pic>
        <p:nvPicPr>
          <p:cNvPr id="1518" name="Google Shape;1518;p154"/>
          <p:cNvPicPr preferRelativeResize="0"/>
          <p:nvPr/>
        </p:nvPicPr>
        <p:blipFill rotWithShape="1">
          <a:blip r:embed="rId3">
            <a:alphaModFix/>
          </a:blip>
          <a:srcRect b="0" l="0" r="0" t="0"/>
          <a:stretch/>
        </p:blipFill>
        <p:spPr>
          <a:xfrm>
            <a:off x="1752600" y="1028700"/>
            <a:ext cx="8686800" cy="5211762"/>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grpSp>
        <p:nvGrpSpPr>
          <p:cNvPr id="1524" name="Google Shape;1524;p155"/>
          <p:cNvGrpSpPr/>
          <p:nvPr/>
        </p:nvGrpSpPr>
        <p:grpSpPr>
          <a:xfrm>
            <a:off x="2663825" y="900112"/>
            <a:ext cx="6621462" cy="4710112"/>
            <a:chOff x="1140591" y="900331"/>
            <a:chExt cx="6621278" cy="4709160"/>
          </a:xfrm>
        </p:grpSpPr>
        <p:grpSp>
          <p:nvGrpSpPr>
            <p:cNvPr id="1525" name="Google Shape;1525;p155"/>
            <p:cNvGrpSpPr/>
            <p:nvPr/>
          </p:nvGrpSpPr>
          <p:grpSpPr>
            <a:xfrm>
              <a:off x="1140591" y="900331"/>
              <a:ext cx="6621278" cy="4709160"/>
              <a:chOff x="1140591" y="900331"/>
              <a:chExt cx="6621278" cy="4709160"/>
            </a:xfrm>
          </p:grpSpPr>
          <p:grpSp>
            <p:nvGrpSpPr>
              <p:cNvPr id="1526" name="Google Shape;1526;p155"/>
              <p:cNvGrpSpPr/>
              <p:nvPr/>
            </p:nvGrpSpPr>
            <p:grpSpPr>
              <a:xfrm>
                <a:off x="1140591" y="1974751"/>
                <a:ext cx="6621278" cy="2560320"/>
                <a:chOff x="1140591" y="1974751"/>
                <a:chExt cx="6621278" cy="2560320"/>
              </a:xfrm>
            </p:grpSpPr>
            <p:sp>
              <p:nvSpPr>
                <p:cNvPr id="1527" name="Google Shape;1527;p155"/>
                <p:cNvSpPr/>
                <p:nvPr/>
              </p:nvSpPr>
              <p:spPr>
                <a:xfrm>
                  <a:off x="2622430" y="1974751"/>
                  <a:ext cx="3657600" cy="2560320"/>
                </a:xfrm>
                <a:prstGeom prst="hexagon">
                  <a:avLst>
                    <a:gd fmla="val 3780" name="adj"/>
                    <a:gd fmla="val 115470" name="vf"/>
                  </a:avLst>
                </a:prstGeom>
                <a:solidFill>
                  <a:srgbClr val="CBD7AA"/>
                </a:solidFill>
                <a:ln cap="flat" cmpd="sng" w="25400">
                  <a:solidFill>
                    <a:srgbClr val="006B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3600">
                    <a:solidFill>
                      <a:srgbClr val="006BB6"/>
                    </a:solidFill>
                    <a:latin typeface="Century Gothic"/>
                    <a:ea typeface="Century Gothic"/>
                    <a:cs typeface="Century Gothic"/>
                    <a:sym typeface="Century Gothic"/>
                  </a:endParaRPr>
                </a:p>
              </p:txBody>
            </p:sp>
            <p:sp>
              <p:nvSpPr>
                <p:cNvPr id="1528" name="Google Shape;1528;p155"/>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
              <p:nvSpPr>
                <p:cNvPr id="1529" name="Google Shape;1529;p155"/>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FEELINGS</a:t>
                  </a:r>
                  <a:endParaRPr sz="1800">
                    <a:solidFill>
                      <a:srgbClr val="006BB6"/>
                    </a:solidFill>
                    <a:latin typeface="Century Gothic"/>
                    <a:ea typeface="Century Gothic"/>
                    <a:cs typeface="Century Gothic"/>
                    <a:sym typeface="Century Gothic"/>
                  </a:endParaRPr>
                </a:p>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 of TRUST</a:t>
                  </a:r>
                  <a:endParaRPr sz="1800">
                    <a:solidFill>
                      <a:srgbClr val="006BB6"/>
                    </a:solidFill>
                    <a:latin typeface="Century Gothic"/>
                    <a:ea typeface="Century Gothic"/>
                    <a:cs typeface="Century Gothic"/>
                    <a:sym typeface="Century Gothic"/>
                  </a:endParaRPr>
                </a:p>
              </p:txBody>
            </p:sp>
          </p:grpSp>
          <p:grpSp>
            <p:nvGrpSpPr>
              <p:cNvPr id="1530" name="Google Shape;1530;p155"/>
              <p:cNvGrpSpPr/>
              <p:nvPr/>
            </p:nvGrpSpPr>
            <p:grpSpPr>
              <a:xfrm>
                <a:off x="2256670" y="900331"/>
                <a:ext cx="4389120" cy="1371600"/>
                <a:chOff x="2256670" y="900331"/>
                <a:chExt cx="4389120" cy="1371600"/>
              </a:xfrm>
            </p:grpSpPr>
            <p:sp>
              <p:nvSpPr>
                <p:cNvPr id="1531" name="Google Shape;1531;p155"/>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
              <p:nvSpPr>
                <p:cNvPr id="1532" name="Google Shape;1532;p155"/>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SENSE of COMMUNITY</a:t>
                  </a:r>
                  <a:endParaRPr sz="1800">
                    <a:solidFill>
                      <a:srgbClr val="006BB6"/>
                    </a:solidFill>
                    <a:latin typeface="Century Gothic"/>
                    <a:ea typeface="Century Gothic"/>
                    <a:cs typeface="Century Gothic"/>
                    <a:sym typeface="Century Gothic"/>
                  </a:endParaRPr>
                </a:p>
              </p:txBody>
            </p:sp>
          </p:grpSp>
          <p:grpSp>
            <p:nvGrpSpPr>
              <p:cNvPr id="1533" name="Google Shape;1533;p155"/>
              <p:cNvGrpSpPr/>
              <p:nvPr/>
            </p:nvGrpSpPr>
            <p:grpSpPr>
              <a:xfrm>
                <a:off x="2256670" y="4237891"/>
                <a:ext cx="4389120" cy="1371600"/>
                <a:chOff x="2256670" y="4237891"/>
                <a:chExt cx="4389120" cy="1371600"/>
              </a:xfrm>
            </p:grpSpPr>
            <p:sp>
              <p:nvSpPr>
                <p:cNvPr id="1534" name="Google Shape;1534;p155"/>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2060"/>
                      </a:solidFill>
                      <a:latin typeface="Arial"/>
                      <a:ea typeface="Arial"/>
                      <a:cs typeface="Arial"/>
                      <a:sym typeface="Arial"/>
                    </a:rPr>
                    <a:t>POVERTY</a:t>
                  </a:r>
                  <a:endParaRPr sz="1800">
                    <a:solidFill>
                      <a:schemeClr val="dk1"/>
                    </a:solidFill>
                    <a:latin typeface="Calibri"/>
                    <a:ea typeface="Calibri"/>
                    <a:cs typeface="Calibri"/>
                    <a:sym typeface="Calibri"/>
                  </a:endParaRPr>
                </a:p>
              </p:txBody>
            </p:sp>
            <p:sp>
              <p:nvSpPr>
                <p:cNvPr id="1535" name="Google Shape;1535;p155"/>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grpSp>
        </p:grpSp>
        <p:sp>
          <p:nvSpPr>
            <p:cNvPr id="1536" name="Google Shape;1536;p155"/>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5F73">
                <a:alpha val="24313"/>
              </a:srgbClr>
            </a:solidFill>
            <a:ln cap="flat" cmpd="sng" w="9525">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537" name="Google Shape;1537;p155"/>
          <p:cNvSpPr/>
          <p:nvPr/>
        </p:nvSpPr>
        <p:spPr>
          <a:xfrm>
            <a:off x="3779935" y="4238346"/>
            <a:ext cx="2011736" cy="1371877"/>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POVERTY</a:t>
            </a:r>
            <a:endParaRPr sz="1800">
              <a:solidFill>
                <a:srgbClr val="006BB6"/>
              </a:solidFill>
              <a:latin typeface="Century Gothic"/>
              <a:ea typeface="Century Gothic"/>
              <a:cs typeface="Century Gothic"/>
              <a:sym typeface="Century Gothic"/>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156"/>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Overall economic insecurity</a:t>
            </a:r>
            <a:endParaRPr sz="1800">
              <a:solidFill>
                <a:schemeClr val="dk1"/>
              </a:solidFill>
              <a:latin typeface="Century Gothic"/>
              <a:ea typeface="Century Gothic"/>
              <a:cs typeface="Century Gothic"/>
              <a:sym typeface="Century Gothic"/>
            </a:endParaRPr>
          </a:p>
        </p:txBody>
      </p:sp>
      <p:pic>
        <p:nvPicPr>
          <p:cNvPr id="1544" name="Google Shape;1544;p156"/>
          <p:cNvPicPr preferRelativeResize="0"/>
          <p:nvPr/>
        </p:nvPicPr>
        <p:blipFill rotWithShape="1">
          <a:blip r:embed="rId3">
            <a:alphaModFix/>
          </a:blip>
          <a:srcRect b="0" l="0" r="0" t="0"/>
          <a:stretch/>
        </p:blipFill>
        <p:spPr>
          <a:xfrm>
            <a:off x="1752600" y="1101725"/>
            <a:ext cx="8686800" cy="5048250"/>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grpSp>
        <p:nvGrpSpPr>
          <p:cNvPr id="1550" name="Google Shape;1550;p157"/>
          <p:cNvGrpSpPr/>
          <p:nvPr/>
        </p:nvGrpSpPr>
        <p:grpSpPr>
          <a:xfrm>
            <a:off x="1662112" y="214312"/>
            <a:ext cx="8867774" cy="6291262"/>
            <a:chOff x="138109" y="214135"/>
            <a:chExt cx="8867779" cy="6291439"/>
          </a:xfrm>
        </p:grpSpPr>
        <p:sp>
          <p:nvSpPr>
            <p:cNvPr id="1551" name="Google Shape;1551;p157"/>
            <p:cNvSpPr txBox="1"/>
            <p:nvPr/>
          </p:nvSpPr>
          <p:spPr>
            <a:xfrm>
              <a:off x="138111" y="214135"/>
              <a:ext cx="8689017"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Inability to pay bills on time</a:t>
              </a:r>
              <a:endParaRPr sz="1800">
                <a:solidFill>
                  <a:schemeClr val="dk1"/>
                </a:solidFill>
                <a:latin typeface="Century Gothic"/>
                <a:ea typeface="Century Gothic"/>
                <a:cs typeface="Century Gothic"/>
                <a:sym typeface="Century Gothic"/>
              </a:endParaRPr>
            </a:p>
          </p:txBody>
        </p:sp>
        <p:grpSp>
          <p:nvGrpSpPr>
            <p:cNvPr id="1552" name="Google Shape;1552;p157"/>
            <p:cNvGrpSpPr/>
            <p:nvPr/>
          </p:nvGrpSpPr>
          <p:grpSpPr>
            <a:xfrm>
              <a:off x="138109" y="759810"/>
              <a:ext cx="8867779" cy="5745764"/>
              <a:chOff x="138109" y="759810"/>
              <a:chExt cx="8867779" cy="5745764"/>
            </a:xfrm>
          </p:grpSpPr>
          <p:pic>
            <p:nvPicPr>
              <p:cNvPr id="1553" name="Google Shape;1553;p157"/>
              <p:cNvPicPr preferRelativeResize="0"/>
              <p:nvPr/>
            </p:nvPicPr>
            <p:blipFill rotWithShape="1">
              <a:blip r:embed="rId3">
                <a:alphaModFix/>
              </a:blip>
              <a:srcRect b="0" l="0" r="0" t="0"/>
              <a:stretch/>
            </p:blipFill>
            <p:spPr>
              <a:xfrm>
                <a:off x="138109" y="3902557"/>
                <a:ext cx="4433889" cy="2603017"/>
              </a:xfrm>
              <a:prstGeom prst="rect">
                <a:avLst/>
              </a:prstGeom>
              <a:noFill/>
              <a:ln>
                <a:noFill/>
              </a:ln>
            </p:spPr>
          </p:pic>
          <p:pic>
            <p:nvPicPr>
              <p:cNvPr id="1554" name="Google Shape;1554;p157"/>
              <p:cNvPicPr preferRelativeResize="0"/>
              <p:nvPr/>
            </p:nvPicPr>
            <p:blipFill rotWithShape="1">
              <a:blip r:embed="rId4">
                <a:alphaModFix/>
              </a:blip>
              <a:srcRect b="0" l="0" r="0" t="0"/>
              <a:stretch/>
            </p:blipFill>
            <p:spPr>
              <a:xfrm>
                <a:off x="4571999" y="1036808"/>
                <a:ext cx="4433889" cy="2392191"/>
              </a:xfrm>
              <a:prstGeom prst="rect">
                <a:avLst/>
              </a:prstGeom>
              <a:noFill/>
              <a:ln>
                <a:noFill/>
              </a:ln>
            </p:spPr>
          </p:pic>
          <p:sp>
            <p:nvSpPr>
              <p:cNvPr id="1555" name="Google Shape;1555;p157"/>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556" name="Google Shape;1556;p157"/>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557" name="Google Shape;1557;p15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558" name="Google Shape;1558;p15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559" name="Google Shape;1559;p157"/>
              <p:cNvPicPr preferRelativeResize="0"/>
              <p:nvPr/>
            </p:nvPicPr>
            <p:blipFill rotWithShape="1">
              <a:blip r:embed="rId5">
                <a:alphaModFix/>
              </a:blip>
              <a:srcRect b="0" l="0" r="0" t="0"/>
              <a:stretch/>
            </p:blipFill>
            <p:spPr>
              <a:xfrm>
                <a:off x="138109" y="1036809"/>
                <a:ext cx="4433889" cy="2468392"/>
              </a:xfrm>
              <a:prstGeom prst="rect">
                <a:avLst/>
              </a:prstGeom>
              <a:noFill/>
              <a:ln>
                <a:noFill/>
              </a:ln>
            </p:spPr>
          </p:pic>
          <p:pic>
            <p:nvPicPr>
              <p:cNvPr id="1560" name="Google Shape;1560;p157"/>
              <p:cNvPicPr preferRelativeResize="0"/>
              <p:nvPr/>
            </p:nvPicPr>
            <p:blipFill rotWithShape="1">
              <a:blip r:embed="rId6">
                <a:alphaModFix/>
              </a:blip>
              <a:srcRect b="0" l="0" r="0" t="0"/>
              <a:stretch/>
            </p:blipFill>
            <p:spPr>
              <a:xfrm>
                <a:off x="4571998" y="3902556"/>
                <a:ext cx="4433889" cy="2603017"/>
              </a:xfrm>
              <a:prstGeom prst="rect">
                <a:avLst/>
              </a:prstGeom>
              <a:noFill/>
              <a:ln>
                <a:noFill/>
              </a:ln>
            </p:spPr>
          </p:pic>
          <p:cxnSp>
            <p:nvCxnSpPr>
              <p:cNvPr id="1561" name="Google Shape;1561;p157"/>
              <p:cNvCxnSpPr/>
              <p:nvPr/>
            </p:nvCxnSpPr>
            <p:spPr>
              <a:xfrm>
                <a:off x="5460632" y="2232904"/>
                <a:ext cx="3122053" cy="718526"/>
              </a:xfrm>
              <a:prstGeom prst="straightConnector1">
                <a:avLst/>
              </a:prstGeom>
              <a:noFill/>
              <a:ln cap="flat" cmpd="sng" w="25400">
                <a:solidFill>
                  <a:srgbClr val="C00000"/>
                </a:solidFill>
                <a:prstDash val="solid"/>
                <a:miter lim="800000"/>
                <a:headEnd len="sm" w="sm" type="none"/>
                <a:tailEnd len="lg" w="lg" type="stealth"/>
              </a:ln>
            </p:spPr>
          </p:cxnSp>
        </p:grpSp>
        <p:sp>
          <p:nvSpPr>
            <p:cNvPr id="1562" name="Google Shape;1562;p157"/>
            <p:cNvSpPr/>
            <p:nvPr/>
          </p:nvSpPr>
          <p:spPr>
            <a:xfrm flipH="1" rot="-10440000">
              <a:off x="633929" y="2075820"/>
              <a:ext cx="3846932" cy="728800"/>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158"/>
          <p:cNvSpPr txBox="1"/>
          <p:nvPr/>
        </p:nvSpPr>
        <p:spPr>
          <a:xfrm>
            <a:off x="1662114" y="214312"/>
            <a:ext cx="8689012" cy="502513"/>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Inability to pay bills on time</a:t>
            </a:r>
            <a:endParaRPr sz="1800">
              <a:solidFill>
                <a:schemeClr val="dk1"/>
              </a:solidFill>
              <a:latin typeface="Century Gothic"/>
              <a:ea typeface="Century Gothic"/>
              <a:cs typeface="Century Gothic"/>
              <a:sym typeface="Century Gothic"/>
            </a:endParaRPr>
          </a:p>
        </p:txBody>
      </p:sp>
      <p:grpSp>
        <p:nvGrpSpPr>
          <p:cNvPr id="1569" name="Google Shape;1569;p158"/>
          <p:cNvGrpSpPr/>
          <p:nvPr/>
        </p:nvGrpSpPr>
        <p:grpSpPr>
          <a:xfrm>
            <a:off x="1662114" y="1274760"/>
            <a:ext cx="8372665" cy="5040000"/>
            <a:chOff x="138109" y="759810"/>
            <a:chExt cx="4433891" cy="2669104"/>
          </a:xfrm>
        </p:grpSpPr>
        <p:sp>
          <p:nvSpPr>
            <p:cNvPr id="1570" name="Google Shape;1570;p158"/>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571" name="Google Shape;1571;p158"/>
            <p:cNvPicPr preferRelativeResize="0"/>
            <p:nvPr/>
          </p:nvPicPr>
          <p:blipFill rotWithShape="1">
            <a:blip r:embed="rId3">
              <a:alphaModFix/>
            </a:blip>
            <a:srcRect b="0" l="0" r="0" t="0"/>
            <a:stretch/>
          </p:blipFill>
          <p:spPr>
            <a:xfrm>
              <a:off x="138109" y="1036809"/>
              <a:ext cx="4433891" cy="2392105"/>
            </a:xfrm>
            <a:prstGeom prst="rect">
              <a:avLst/>
            </a:prstGeom>
            <a:noFill/>
            <a:ln>
              <a:noFill/>
            </a:ln>
          </p:spPr>
        </p:pic>
      </p:grpSp>
      <p:sp>
        <p:nvSpPr>
          <p:cNvPr id="1572" name="Google Shape;1572;p158"/>
          <p:cNvSpPr/>
          <p:nvPr/>
        </p:nvSpPr>
        <p:spPr>
          <a:xfrm flipH="1" rot="-10440000">
            <a:off x="2919408" y="3773160"/>
            <a:ext cx="6651025" cy="1260000"/>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159"/>
          <p:cNvSpPr txBox="1"/>
          <p:nvPr/>
        </p:nvSpPr>
        <p:spPr>
          <a:xfrm>
            <a:off x="1662114" y="214312"/>
            <a:ext cx="8689012" cy="502513"/>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Inability to pay bills on time</a:t>
            </a:r>
            <a:endParaRPr sz="1800">
              <a:solidFill>
                <a:schemeClr val="dk1"/>
              </a:solidFill>
              <a:latin typeface="Century Gothic"/>
              <a:ea typeface="Century Gothic"/>
              <a:cs typeface="Century Gothic"/>
              <a:sym typeface="Century Gothic"/>
            </a:endParaRPr>
          </a:p>
        </p:txBody>
      </p:sp>
      <p:grpSp>
        <p:nvGrpSpPr>
          <p:cNvPr id="1579" name="Google Shape;1579;p159"/>
          <p:cNvGrpSpPr/>
          <p:nvPr/>
        </p:nvGrpSpPr>
        <p:grpSpPr>
          <a:xfrm>
            <a:off x="1662114" y="1229061"/>
            <a:ext cx="8409813" cy="5040000"/>
            <a:chOff x="4571999" y="771700"/>
            <a:chExt cx="4433889" cy="2657299"/>
          </a:xfrm>
        </p:grpSpPr>
        <p:pic>
          <p:nvPicPr>
            <p:cNvPr id="1580" name="Google Shape;1580;p159"/>
            <p:cNvPicPr preferRelativeResize="0"/>
            <p:nvPr/>
          </p:nvPicPr>
          <p:blipFill rotWithShape="1">
            <a:blip r:embed="rId3">
              <a:alphaModFix/>
            </a:blip>
            <a:srcRect b="0" l="0" r="0" t="0"/>
            <a:stretch/>
          </p:blipFill>
          <p:spPr>
            <a:xfrm>
              <a:off x="4571999" y="1036808"/>
              <a:ext cx="4433889" cy="2392191"/>
            </a:xfrm>
            <a:prstGeom prst="rect">
              <a:avLst/>
            </a:prstGeom>
            <a:noFill/>
            <a:ln>
              <a:noFill/>
            </a:ln>
          </p:spPr>
        </p:pic>
        <p:sp>
          <p:nvSpPr>
            <p:cNvPr id="1581" name="Google Shape;1581;p15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cxnSp>
          <p:nvCxnSpPr>
            <p:cNvPr id="1582" name="Google Shape;1582;p159"/>
            <p:cNvCxnSpPr/>
            <p:nvPr/>
          </p:nvCxnSpPr>
          <p:spPr>
            <a:xfrm>
              <a:off x="5460632" y="2232904"/>
              <a:ext cx="3122053" cy="718526"/>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Single parents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224" name="Google Shape;224;p16"/>
          <p:cNvPicPr preferRelativeResize="0"/>
          <p:nvPr/>
        </p:nvPicPr>
        <p:blipFill rotWithShape="1">
          <a:blip r:embed="rId3">
            <a:alphaModFix/>
          </a:blip>
          <a:srcRect b="0" l="0" r="0" t="0"/>
          <a:stretch/>
        </p:blipFill>
        <p:spPr>
          <a:xfrm>
            <a:off x="1662112" y="1143000"/>
            <a:ext cx="8686800" cy="5029200"/>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160"/>
          <p:cNvSpPr txBox="1"/>
          <p:nvPr/>
        </p:nvSpPr>
        <p:spPr>
          <a:xfrm>
            <a:off x="1662114" y="214312"/>
            <a:ext cx="8689012" cy="502513"/>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Inability to pay bills on time</a:t>
            </a:r>
            <a:endParaRPr sz="1800">
              <a:solidFill>
                <a:schemeClr val="dk1"/>
              </a:solidFill>
              <a:latin typeface="Century Gothic"/>
              <a:ea typeface="Century Gothic"/>
              <a:cs typeface="Century Gothic"/>
              <a:sym typeface="Century Gothic"/>
            </a:endParaRPr>
          </a:p>
        </p:txBody>
      </p:sp>
      <p:grpSp>
        <p:nvGrpSpPr>
          <p:cNvPr id="1589" name="Google Shape;1589;p160"/>
          <p:cNvGrpSpPr/>
          <p:nvPr/>
        </p:nvGrpSpPr>
        <p:grpSpPr>
          <a:xfrm>
            <a:off x="1662114" y="1449368"/>
            <a:ext cx="7759488" cy="5040000"/>
            <a:chOff x="138109" y="3625559"/>
            <a:chExt cx="4433889" cy="2880015"/>
          </a:xfrm>
        </p:grpSpPr>
        <p:pic>
          <p:nvPicPr>
            <p:cNvPr id="1590" name="Google Shape;1590;p160"/>
            <p:cNvPicPr preferRelativeResize="0"/>
            <p:nvPr/>
          </p:nvPicPr>
          <p:blipFill rotWithShape="1">
            <a:blip r:embed="rId3">
              <a:alphaModFix/>
            </a:blip>
            <a:srcRect b="0" l="0" r="0" t="0"/>
            <a:stretch/>
          </p:blipFill>
          <p:spPr>
            <a:xfrm>
              <a:off x="138109" y="3902557"/>
              <a:ext cx="4433889" cy="2603017"/>
            </a:xfrm>
            <a:prstGeom prst="rect">
              <a:avLst/>
            </a:prstGeom>
            <a:noFill/>
            <a:ln>
              <a:noFill/>
            </a:ln>
          </p:spPr>
        </p:pic>
        <p:sp>
          <p:nvSpPr>
            <p:cNvPr id="1591" name="Google Shape;1591;p160"/>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161"/>
          <p:cNvSpPr txBox="1"/>
          <p:nvPr/>
        </p:nvSpPr>
        <p:spPr>
          <a:xfrm>
            <a:off x="1662114" y="214312"/>
            <a:ext cx="8689012" cy="502513"/>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Inability to pay bills on time</a:t>
            </a:r>
            <a:endParaRPr sz="1800">
              <a:solidFill>
                <a:schemeClr val="dk1"/>
              </a:solidFill>
              <a:latin typeface="Century Gothic"/>
              <a:ea typeface="Century Gothic"/>
              <a:cs typeface="Century Gothic"/>
              <a:sym typeface="Century Gothic"/>
            </a:endParaRPr>
          </a:p>
        </p:txBody>
      </p:sp>
      <p:grpSp>
        <p:nvGrpSpPr>
          <p:cNvPr id="1598" name="Google Shape;1598;p161"/>
          <p:cNvGrpSpPr/>
          <p:nvPr/>
        </p:nvGrpSpPr>
        <p:grpSpPr>
          <a:xfrm>
            <a:off x="1662114" y="1431079"/>
            <a:ext cx="7759489" cy="5040000"/>
            <a:chOff x="4571998" y="3625559"/>
            <a:chExt cx="4433889" cy="2880014"/>
          </a:xfrm>
        </p:grpSpPr>
        <p:sp>
          <p:nvSpPr>
            <p:cNvPr id="1599" name="Google Shape;1599;p161"/>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600" name="Google Shape;1600;p161"/>
            <p:cNvPicPr preferRelativeResize="0"/>
            <p:nvPr/>
          </p:nvPicPr>
          <p:blipFill rotWithShape="1">
            <a:blip r:embed="rId3">
              <a:alphaModFix/>
            </a:blip>
            <a:srcRect b="0" l="0" r="0" t="0"/>
            <a:stretch/>
          </p:blipFill>
          <p:spPr>
            <a:xfrm>
              <a:off x="4571998" y="3902556"/>
              <a:ext cx="4433889" cy="2603017"/>
            </a:xfrm>
            <a:prstGeom prst="rect">
              <a:avLst/>
            </a:prstGeom>
            <a:noFill/>
            <a:ln>
              <a:noFill/>
            </a:ln>
          </p:spPr>
        </p:pic>
      </p:gr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5" name="Shape 1605"/>
        <p:cNvGrpSpPr/>
        <p:nvPr/>
      </p:nvGrpSpPr>
      <p:grpSpPr>
        <a:xfrm>
          <a:off x="0" y="0"/>
          <a:ext cx="0" cy="0"/>
          <a:chOff x="0" y="0"/>
          <a:chExt cx="0" cy="0"/>
        </a:xfrm>
      </p:grpSpPr>
      <p:sp>
        <p:nvSpPr>
          <p:cNvPr id="1606" name="Google Shape;1606;p162"/>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Could not buy </a:t>
            </a:r>
            <a:r>
              <a:rPr b="1" i="1" lang="en-US" sz="2800">
                <a:solidFill>
                  <a:srgbClr val="FFFFFF"/>
                </a:solidFill>
                <a:latin typeface="Century Gothic"/>
                <a:ea typeface="Century Gothic"/>
                <a:cs typeface="Century Gothic"/>
                <a:sym typeface="Century Gothic"/>
              </a:rPr>
              <a:t>needed</a:t>
            </a:r>
            <a:r>
              <a:rPr b="1" lang="en-US" sz="2800">
                <a:solidFill>
                  <a:srgbClr val="FFFFFF"/>
                </a:solidFill>
                <a:latin typeface="Century Gothic"/>
                <a:ea typeface="Century Gothic"/>
                <a:cs typeface="Century Gothic"/>
                <a:sym typeface="Century Gothic"/>
              </a:rPr>
              <a:t> things</a:t>
            </a:r>
            <a:endParaRPr sz="1800">
              <a:solidFill>
                <a:schemeClr val="dk1"/>
              </a:solidFill>
              <a:latin typeface="Century Gothic"/>
              <a:ea typeface="Century Gothic"/>
              <a:cs typeface="Century Gothic"/>
              <a:sym typeface="Century Gothic"/>
            </a:endParaRPr>
          </a:p>
        </p:txBody>
      </p:sp>
      <p:grpSp>
        <p:nvGrpSpPr>
          <p:cNvPr id="1607" name="Google Shape;1607;p162"/>
          <p:cNvGrpSpPr/>
          <p:nvPr/>
        </p:nvGrpSpPr>
        <p:grpSpPr>
          <a:xfrm>
            <a:off x="1662112" y="760412"/>
            <a:ext cx="8786812" cy="5764212"/>
            <a:chOff x="138111" y="759810"/>
            <a:chExt cx="8786813" cy="5764814"/>
          </a:xfrm>
        </p:grpSpPr>
        <p:grpSp>
          <p:nvGrpSpPr>
            <p:cNvPr id="1608" name="Google Shape;1608;p162"/>
            <p:cNvGrpSpPr/>
            <p:nvPr/>
          </p:nvGrpSpPr>
          <p:grpSpPr>
            <a:xfrm>
              <a:off x="138111" y="759810"/>
              <a:ext cx="8786813" cy="5764814"/>
              <a:chOff x="138111" y="759810"/>
              <a:chExt cx="8786813" cy="5764814"/>
            </a:xfrm>
          </p:grpSpPr>
          <p:pic>
            <p:nvPicPr>
              <p:cNvPr id="1609" name="Google Shape;1609;p162"/>
              <p:cNvPicPr preferRelativeResize="0"/>
              <p:nvPr/>
            </p:nvPicPr>
            <p:blipFill rotWithShape="1">
              <a:blip r:embed="rId3">
                <a:alphaModFix/>
              </a:blip>
              <a:srcRect b="0" l="0" r="0" t="0"/>
              <a:stretch/>
            </p:blipFill>
            <p:spPr>
              <a:xfrm>
                <a:off x="4634756" y="3902558"/>
                <a:ext cx="4286251" cy="2622066"/>
              </a:xfrm>
              <a:prstGeom prst="rect">
                <a:avLst/>
              </a:prstGeom>
              <a:noFill/>
              <a:ln>
                <a:noFill/>
              </a:ln>
            </p:spPr>
          </p:pic>
          <p:pic>
            <p:nvPicPr>
              <p:cNvPr id="1610" name="Google Shape;1610;p162"/>
              <p:cNvPicPr preferRelativeResize="0"/>
              <p:nvPr/>
            </p:nvPicPr>
            <p:blipFill rotWithShape="1">
              <a:blip r:embed="rId4">
                <a:alphaModFix/>
              </a:blip>
              <a:srcRect b="0" l="0" r="0" t="0"/>
              <a:stretch/>
            </p:blipFill>
            <p:spPr>
              <a:xfrm>
                <a:off x="138111" y="3849121"/>
                <a:ext cx="4496645" cy="2675503"/>
              </a:xfrm>
              <a:prstGeom prst="rect">
                <a:avLst/>
              </a:prstGeom>
              <a:noFill/>
              <a:ln>
                <a:noFill/>
              </a:ln>
            </p:spPr>
          </p:pic>
          <p:pic>
            <p:nvPicPr>
              <p:cNvPr id="1611" name="Google Shape;1611;p162"/>
              <p:cNvPicPr preferRelativeResize="0"/>
              <p:nvPr/>
            </p:nvPicPr>
            <p:blipFill rotWithShape="1">
              <a:blip r:embed="rId5">
                <a:alphaModFix/>
              </a:blip>
              <a:srcRect b="0" l="0" r="0" t="0"/>
              <a:stretch/>
            </p:blipFill>
            <p:spPr>
              <a:xfrm>
                <a:off x="142029" y="993658"/>
                <a:ext cx="4496645" cy="2435341"/>
              </a:xfrm>
              <a:prstGeom prst="rect">
                <a:avLst/>
              </a:prstGeom>
              <a:noFill/>
              <a:ln>
                <a:noFill/>
              </a:ln>
            </p:spPr>
          </p:pic>
          <p:sp>
            <p:nvSpPr>
              <p:cNvPr id="1612" name="Google Shape;1612;p16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613" name="Google Shape;1613;p16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614" name="Google Shape;1614;p16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615" name="Google Shape;1615;p16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616" name="Google Shape;1616;p162"/>
              <p:cNvPicPr preferRelativeResize="0"/>
              <p:nvPr/>
            </p:nvPicPr>
            <p:blipFill rotWithShape="1">
              <a:blip r:embed="rId6">
                <a:alphaModFix/>
              </a:blip>
              <a:srcRect b="0" l="0" r="0" t="0"/>
              <a:stretch/>
            </p:blipFill>
            <p:spPr>
              <a:xfrm>
                <a:off x="4638673" y="993658"/>
                <a:ext cx="4286251" cy="2435341"/>
              </a:xfrm>
              <a:prstGeom prst="rect">
                <a:avLst/>
              </a:prstGeom>
              <a:noFill/>
              <a:ln>
                <a:noFill/>
              </a:ln>
            </p:spPr>
          </p:pic>
          <p:cxnSp>
            <p:nvCxnSpPr>
              <p:cNvPr id="1617" name="Google Shape;1617;p162"/>
              <p:cNvCxnSpPr/>
              <p:nvPr/>
            </p:nvCxnSpPr>
            <p:spPr>
              <a:xfrm>
                <a:off x="5460632" y="2281473"/>
                <a:ext cx="3122053" cy="669957"/>
              </a:xfrm>
              <a:prstGeom prst="straightConnector1">
                <a:avLst/>
              </a:prstGeom>
              <a:noFill/>
              <a:ln cap="flat" cmpd="sng" w="25400">
                <a:solidFill>
                  <a:srgbClr val="C00000"/>
                </a:solidFill>
                <a:prstDash val="solid"/>
                <a:miter lim="800000"/>
                <a:headEnd len="sm" w="sm" type="none"/>
                <a:tailEnd len="lg" w="lg" type="stealth"/>
              </a:ln>
            </p:spPr>
          </p:cxnSp>
        </p:grpSp>
        <p:sp>
          <p:nvSpPr>
            <p:cNvPr id="1618" name="Google Shape;1618;p162"/>
            <p:cNvSpPr/>
            <p:nvPr/>
          </p:nvSpPr>
          <p:spPr>
            <a:xfrm flipH="1" rot="-10200000">
              <a:off x="739901" y="1913616"/>
              <a:ext cx="3780260" cy="595423"/>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63"/>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Could not buy </a:t>
            </a:r>
            <a:r>
              <a:rPr b="1" i="1" lang="en-US" sz="2800">
                <a:solidFill>
                  <a:srgbClr val="FFFFFF"/>
                </a:solidFill>
                <a:latin typeface="Century Gothic"/>
                <a:ea typeface="Century Gothic"/>
                <a:cs typeface="Century Gothic"/>
                <a:sym typeface="Century Gothic"/>
              </a:rPr>
              <a:t>needed</a:t>
            </a:r>
            <a:r>
              <a:rPr b="1" lang="en-US" sz="2800">
                <a:solidFill>
                  <a:srgbClr val="FFFFFF"/>
                </a:solidFill>
                <a:latin typeface="Century Gothic"/>
                <a:ea typeface="Century Gothic"/>
                <a:cs typeface="Century Gothic"/>
                <a:sym typeface="Century Gothic"/>
              </a:rPr>
              <a:t> things</a:t>
            </a:r>
            <a:endParaRPr sz="1800">
              <a:solidFill>
                <a:schemeClr val="dk1"/>
              </a:solidFill>
              <a:latin typeface="Century Gothic"/>
              <a:ea typeface="Century Gothic"/>
              <a:cs typeface="Century Gothic"/>
              <a:sym typeface="Century Gothic"/>
            </a:endParaRPr>
          </a:p>
        </p:txBody>
      </p:sp>
      <p:grpSp>
        <p:nvGrpSpPr>
          <p:cNvPr id="1625" name="Google Shape;1625;p163"/>
          <p:cNvGrpSpPr/>
          <p:nvPr/>
        </p:nvGrpSpPr>
        <p:grpSpPr>
          <a:xfrm>
            <a:off x="1662113" y="1345628"/>
            <a:ext cx="8491535" cy="5040000"/>
            <a:chOff x="142029" y="759810"/>
            <a:chExt cx="4496645" cy="2669189"/>
          </a:xfrm>
        </p:grpSpPr>
        <p:grpSp>
          <p:nvGrpSpPr>
            <p:cNvPr id="1626" name="Google Shape;1626;p163"/>
            <p:cNvGrpSpPr/>
            <p:nvPr/>
          </p:nvGrpSpPr>
          <p:grpSpPr>
            <a:xfrm>
              <a:off x="142029" y="759810"/>
              <a:ext cx="4496645" cy="2669189"/>
              <a:chOff x="142029" y="759810"/>
              <a:chExt cx="4496645" cy="2669189"/>
            </a:xfrm>
          </p:grpSpPr>
          <p:pic>
            <p:nvPicPr>
              <p:cNvPr id="1627" name="Google Shape;1627;p163"/>
              <p:cNvPicPr preferRelativeResize="0"/>
              <p:nvPr/>
            </p:nvPicPr>
            <p:blipFill rotWithShape="1">
              <a:blip r:embed="rId3">
                <a:alphaModFix/>
              </a:blip>
              <a:srcRect b="0" l="0" r="0" t="0"/>
              <a:stretch/>
            </p:blipFill>
            <p:spPr>
              <a:xfrm>
                <a:off x="142029" y="993658"/>
                <a:ext cx="4496645" cy="2435341"/>
              </a:xfrm>
              <a:prstGeom prst="rect">
                <a:avLst/>
              </a:prstGeom>
              <a:noFill/>
              <a:ln>
                <a:noFill/>
              </a:ln>
            </p:spPr>
          </p:pic>
          <p:sp>
            <p:nvSpPr>
              <p:cNvPr id="1628" name="Google Shape;1628;p16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grpSp>
        <p:sp>
          <p:nvSpPr>
            <p:cNvPr id="1629" name="Google Shape;1629;p163"/>
            <p:cNvSpPr/>
            <p:nvPr/>
          </p:nvSpPr>
          <p:spPr>
            <a:xfrm flipH="1" rot="-10200000">
              <a:off x="739901" y="1913616"/>
              <a:ext cx="3780260" cy="595423"/>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164"/>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Could not buy </a:t>
            </a:r>
            <a:r>
              <a:rPr b="1" i="1" lang="en-US" sz="2800">
                <a:solidFill>
                  <a:srgbClr val="FFFFFF"/>
                </a:solidFill>
                <a:latin typeface="Century Gothic"/>
                <a:ea typeface="Century Gothic"/>
                <a:cs typeface="Century Gothic"/>
                <a:sym typeface="Century Gothic"/>
              </a:rPr>
              <a:t>needed</a:t>
            </a:r>
            <a:r>
              <a:rPr b="1" lang="en-US" sz="2800">
                <a:solidFill>
                  <a:srgbClr val="FFFFFF"/>
                </a:solidFill>
                <a:latin typeface="Century Gothic"/>
                <a:ea typeface="Century Gothic"/>
                <a:cs typeface="Century Gothic"/>
                <a:sym typeface="Century Gothic"/>
              </a:rPr>
              <a:t> things</a:t>
            </a:r>
            <a:endParaRPr sz="1800">
              <a:solidFill>
                <a:schemeClr val="dk1"/>
              </a:solidFill>
              <a:latin typeface="Century Gothic"/>
              <a:ea typeface="Century Gothic"/>
              <a:cs typeface="Century Gothic"/>
              <a:sym typeface="Century Gothic"/>
            </a:endParaRPr>
          </a:p>
        </p:txBody>
      </p:sp>
      <p:grpSp>
        <p:nvGrpSpPr>
          <p:cNvPr id="1636" name="Google Shape;1636;p164"/>
          <p:cNvGrpSpPr/>
          <p:nvPr/>
        </p:nvGrpSpPr>
        <p:grpSpPr>
          <a:xfrm>
            <a:off x="1662113" y="1402520"/>
            <a:ext cx="8130392" cy="5040000"/>
            <a:chOff x="4638673" y="771700"/>
            <a:chExt cx="4286251" cy="2657299"/>
          </a:xfrm>
        </p:grpSpPr>
        <p:sp>
          <p:nvSpPr>
            <p:cNvPr id="1637" name="Google Shape;1637;p16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638" name="Google Shape;1638;p164"/>
            <p:cNvPicPr preferRelativeResize="0"/>
            <p:nvPr/>
          </p:nvPicPr>
          <p:blipFill rotWithShape="1">
            <a:blip r:embed="rId3">
              <a:alphaModFix/>
            </a:blip>
            <a:srcRect b="0" l="0" r="0" t="0"/>
            <a:stretch/>
          </p:blipFill>
          <p:spPr>
            <a:xfrm>
              <a:off x="4638673" y="993658"/>
              <a:ext cx="4286251" cy="2435341"/>
            </a:xfrm>
            <a:prstGeom prst="rect">
              <a:avLst/>
            </a:prstGeom>
            <a:noFill/>
            <a:ln>
              <a:noFill/>
            </a:ln>
          </p:spPr>
        </p:pic>
        <p:cxnSp>
          <p:nvCxnSpPr>
            <p:cNvPr id="1639" name="Google Shape;1639;p164"/>
            <p:cNvCxnSpPr/>
            <p:nvPr/>
          </p:nvCxnSpPr>
          <p:spPr>
            <a:xfrm>
              <a:off x="5460632" y="2281473"/>
              <a:ext cx="3122053" cy="669957"/>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165"/>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Could not buy </a:t>
            </a:r>
            <a:r>
              <a:rPr b="1" i="1" lang="en-US" sz="2800">
                <a:solidFill>
                  <a:srgbClr val="FFFFFF"/>
                </a:solidFill>
                <a:latin typeface="Century Gothic"/>
                <a:ea typeface="Century Gothic"/>
                <a:cs typeface="Century Gothic"/>
                <a:sym typeface="Century Gothic"/>
              </a:rPr>
              <a:t>needed</a:t>
            </a:r>
            <a:r>
              <a:rPr b="1" lang="en-US" sz="2800">
                <a:solidFill>
                  <a:srgbClr val="FFFFFF"/>
                </a:solidFill>
                <a:latin typeface="Century Gothic"/>
                <a:ea typeface="Century Gothic"/>
                <a:cs typeface="Century Gothic"/>
                <a:sym typeface="Century Gothic"/>
              </a:rPr>
              <a:t> things</a:t>
            </a:r>
            <a:endParaRPr sz="1800">
              <a:solidFill>
                <a:schemeClr val="dk1"/>
              </a:solidFill>
              <a:latin typeface="Century Gothic"/>
              <a:ea typeface="Century Gothic"/>
              <a:cs typeface="Century Gothic"/>
              <a:sym typeface="Century Gothic"/>
            </a:endParaRPr>
          </a:p>
        </p:txBody>
      </p:sp>
      <p:grpSp>
        <p:nvGrpSpPr>
          <p:cNvPr id="1646" name="Google Shape;1646;p165"/>
          <p:cNvGrpSpPr/>
          <p:nvPr/>
        </p:nvGrpSpPr>
        <p:grpSpPr>
          <a:xfrm>
            <a:off x="1662113" y="1603688"/>
            <a:ext cx="7818180" cy="5040000"/>
            <a:chOff x="138111" y="3625559"/>
            <a:chExt cx="4496645" cy="2899065"/>
          </a:xfrm>
        </p:grpSpPr>
        <p:pic>
          <p:nvPicPr>
            <p:cNvPr id="1647" name="Google Shape;1647;p165"/>
            <p:cNvPicPr preferRelativeResize="0"/>
            <p:nvPr/>
          </p:nvPicPr>
          <p:blipFill rotWithShape="1">
            <a:blip r:embed="rId3">
              <a:alphaModFix/>
            </a:blip>
            <a:srcRect b="0" l="0" r="0" t="0"/>
            <a:stretch/>
          </p:blipFill>
          <p:spPr>
            <a:xfrm>
              <a:off x="138111" y="3849121"/>
              <a:ext cx="4496645" cy="2675503"/>
            </a:xfrm>
            <a:prstGeom prst="rect">
              <a:avLst/>
            </a:prstGeom>
            <a:noFill/>
            <a:ln>
              <a:noFill/>
            </a:ln>
          </p:spPr>
        </p:pic>
        <p:sp>
          <p:nvSpPr>
            <p:cNvPr id="1648" name="Google Shape;1648;p16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166"/>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Financial insecurity: Could not buy </a:t>
            </a:r>
            <a:r>
              <a:rPr b="1" i="1" lang="en-US" sz="2800">
                <a:solidFill>
                  <a:srgbClr val="FFFFFF"/>
                </a:solidFill>
                <a:latin typeface="Century Gothic"/>
                <a:ea typeface="Century Gothic"/>
                <a:cs typeface="Century Gothic"/>
                <a:sym typeface="Century Gothic"/>
              </a:rPr>
              <a:t>needed</a:t>
            </a:r>
            <a:r>
              <a:rPr b="1" lang="en-US" sz="2800">
                <a:solidFill>
                  <a:srgbClr val="FFFFFF"/>
                </a:solidFill>
                <a:latin typeface="Century Gothic"/>
                <a:ea typeface="Century Gothic"/>
                <a:cs typeface="Century Gothic"/>
                <a:sym typeface="Century Gothic"/>
              </a:rPr>
              <a:t> things</a:t>
            </a:r>
            <a:endParaRPr sz="1800">
              <a:solidFill>
                <a:schemeClr val="dk1"/>
              </a:solidFill>
              <a:latin typeface="Century Gothic"/>
              <a:ea typeface="Century Gothic"/>
              <a:cs typeface="Century Gothic"/>
              <a:sym typeface="Century Gothic"/>
            </a:endParaRPr>
          </a:p>
        </p:txBody>
      </p:sp>
      <p:grpSp>
        <p:nvGrpSpPr>
          <p:cNvPr id="1655" name="Google Shape;1655;p166"/>
          <p:cNvGrpSpPr/>
          <p:nvPr/>
        </p:nvGrpSpPr>
        <p:grpSpPr>
          <a:xfrm>
            <a:off x="1662113" y="1321574"/>
            <a:ext cx="7452368" cy="5040000"/>
            <a:chOff x="4634756" y="3625559"/>
            <a:chExt cx="4286251" cy="2899065"/>
          </a:xfrm>
        </p:grpSpPr>
        <p:pic>
          <p:nvPicPr>
            <p:cNvPr id="1656" name="Google Shape;1656;p166"/>
            <p:cNvPicPr preferRelativeResize="0"/>
            <p:nvPr/>
          </p:nvPicPr>
          <p:blipFill rotWithShape="1">
            <a:blip r:embed="rId3">
              <a:alphaModFix/>
            </a:blip>
            <a:srcRect b="0" l="0" r="0" t="0"/>
            <a:stretch/>
          </p:blipFill>
          <p:spPr>
            <a:xfrm>
              <a:off x="4634756" y="3902558"/>
              <a:ext cx="4286251" cy="2622066"/>
            </a:xfrm>
            <a:prstGeom prst="rect">
              <a:avLst/>
            </a:prstGeom>
            <a:noFill/>
            <a:ln>
              <a:noFill/>
            </a:ln>
          </p:spPr>
        </p:pic>
        <p:sp>
          <p:nvSpPr>
            <p:cNvPr id="1657" name="Google Shape;1657;p16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gr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167"/>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Inability to pay mortgage/rent</a:t>
            </a:r>
            <a:endParaRPr sz="1800">
              <a:solidFill>
                <a:schemeClr val="dk1"/>
              </a:solidFill>
              <a:latin typeface="Century Gothic"/>
              <a:ea typeface="Century Gothic"/>
              <a:cs typeface="Century Gothic"/>
              <a:sym typeface="Century Gothic"/>
            </a:endParaRPr>
          </a:p>
        </p:txBody>
      </p:sp>
      <p:grpSp>
        <p:nvGrpSpPr>
          <p:cNvPr id="1664" name="Google Shape;1664;p167"/>
          <p:cNvGrpSpPr/>
          <p:nvPr/>
        </p:nvGrpSpPr>
        <p:grpSpPr>
          <a:xfrm>
            <a:off x="1662113" y="760412"/>
            <a:ext cx="8815387" cy="5726112"/>
            <a:chOff x="138111" y="759810"/>
            <a:chExt cx="8815812" cy="5726714"/>
          </a:xfrm>
        </p:grpSpPr>
        <p:grpSp>
          <p:nvGrpSpPr>
            <p:cNvPr id="1665" name="Google Shape;1665;p167"/>
            <p:cNvGrpSpPr/>
            <p:nvPr/>
          </p:nvGrpSpPr>
          <p:grpSpPr>
            <a:xfrm>
              <a:off x="138111" y="759810"/>
              <a:ext cx="8815812" cy="5726714"/>
              <a:chOff x="138111" y="759810"/>
              <a:chExt cx="8815812" cy="5726714"/>
            </a:xfrm>
          </p:grpSpPr>
          <p:pic>
            <p:nvPicPr>
              <p:cNvPr id="1666" name="Google Shape;1666;p167"/>
              <p:cNvPicPr preferRelativeResize="0"/>
              <p:nvPr/>
            </p:nvPicPr>
            <p:blipFill rotWithShape="1">
              <a:blip r:embed="rId3">
                <a:alphaModFix/>
              </a:blip>
              <a:srcRect b="0" l="0" r="0" t="0"/>
              <a:stretch/>
            </p:blipFill>
            <p:spPr>
              <a:xfrm>
                <a:off x="138111" y="3841073"/>
                <a:ext cx="4438123" cy="2645451"/>
              </a:xfrm>
              <a:prstGeom prst="rect">
                <a:avLst/>
              </a:prstGeom>
              <a:noFill/>
              <a:ln>
                <a:noFill/>
              </a:ln>
            </p:spPr>
          </p:pic>
          <p:pic>
            <p:nvPicPr>
              <p:cNvPr id="1667" name="Google Shape;1667;p167"/>
              <p:cNvPicPr preferRelativeResize="0"/>
              <p:nvPr/>
            </p:nvPicPr>
            <p:blipFill rotWithShape="1">
              <a:blip r:embed="rId4">
                <a:alphaModFix/>
              </a:blip>
              <a:srcRect b="0" l="0" r="0" t="0"/>
              <a:stretch/>
            </p:blipFill>
            <p:spPr>
              <a:xfrm>
                <a:off x="4576234" y="1007532"/>
                <a:ext cx="4377689" cy="2421466"/>
              </a:xfrm>
              <a:prstGeom prst="rect">
                <a:avLst/>
              </a:prstGeom>
              <a:noFill/>
              <a:ln>
                <a:noFill/>
              </a:ln>
            </p:spPr>
          </p:pic>
          <p:sp>
            <p:nvSpPr>
              <p:cNvPr id="1668" name="Google Shape;1668;p167"/>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669" name="Google Shape;1669;p167"/>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670" name="Google Shape;1670;p16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671" name="Google Shape;1671;p16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672" name="Google Shape;1672;p167"/>
              <p:cNvPicPr preferRelativeResize="0"/>
              <p:nvPr/>
            </p:nvPicPr>
            <p:blipFill rotWithShape="1">
              <a:blip r:embed="rId5">
                <a:alphaModFix/>
              </a:blip>
              <a:srcRect b="0" l="0" r="0" t="0"/>
              <a:stretch/>
            </p:blipFill>
            <p:spPr>
              <a:xfrm>
                <a:off x="138111" y="1007532"/>
                <a:ext cx="4438122" cy="2421466"/>
              </a:xfrm>
              <a:prstGeom prst="rect">
                <a:avLst/>
              </a:prstGeom>
              <a:noFill/>
              <a:ln>
                <a:noFill/>
              </a:ln>
            </p:spPr>
          </p:pic>
          <p:pic>
            <p:nvPicPr>
              <p:cNvPr id="1673" name="Google Shape;1673;p167"/>
              <p:cNvPicPr preferRelativeResize="0"/>
              <p:nvPr/>
            </p:nvPicPr>
            <p:blipFill rotWithShape="1">
              <a:blip r:embed="rId6">
                <a:alphaModFix/>
              </a:blip>
              <a:srcRect b="0" l="0" r="0" t="0"/>
              <a:stretch/>
            </p:blipFill>
            <p:spPr>
              <a:xfrm>
                <a:off x="4572000" y="3902558"/>
                <a:ext cx="4377688" cy="2583966"/>
              </a:xfrm>
              <a:prstGeom prst="rect">
                <a:avLst/>
              </a:prstGeom>
              <a:noFill/>
              <a:ln>
                <a:noFill/>
              </a:ln>
            </p:spPr>
          </p:pic>
          <p:cxnSp>
            <p:nvCxnSpPr>
              <p:cNvPr id="1674" name="Google Shape;1674;p167"/>
              <p:cNvCxnSpPr/>
              <p:nvPr/>
            </p:nvCxnSpPr>
            <p:spPr>
              <a:xfrm>
                <a:off x="5460632" y="2833735"/>
                <a:ext cx="3049625" cy="183192"/>
              </a:xfrm>
              <a:prstGeom prst="straightConnector1">
                <a:avLst/>
              </a:prstGeom>
              <a:noFill/>
              <a:ln cap="flat" cmpd="sng" w="25400">
                <a:solidFill>
                  <a:srgbClr val="C00000"/>
                </a:solidFill>
                <a:prstDash val="solid"/>
                <a:miter lim="800000"/>
                <a:headEnd len="sm" w="sm" type="none"/>
                <a:tailEnd len="lg" w="lg" type="stealth"/>
              </a:ln>
            </p:spPr>
          </p:cxnSp>
        </p:grpSp>
        <p:sp>
          <p:nvSpPr>
            <p:cNvPr id="1675" name="Google Shape;1675;p167"/>
            <p:cNvSpPr/>
            <p:nvPr/>
          </p:nvSpPr>
          <p:spPr>
            <a:xfrm flipH="1" rot="10800000">
              <a:off x="661406" y="2218265"/>
              <a:ext cx="3719208" cy="683223"/>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168"/>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Inability to pay mortgage/rent</a:t>
            </a:r>
            <a:endParaRPr sz="1800">
              <a:solidFill>
                <a:schemeClr val="dk1"/>
              </a:solidFill>
              <a:latin typeface="Century Gothic"/>
              <a:ea typeface="Century Gothic"/>
              <a:cs typeface="Century Gothic"/>
              <a:sym typeface="Century Gothic"/>
            </a:endParaRPr>
          </a:p>
        </p:txBody>
      </p:sp>
      <p:grpSp>
        <p:nvGrpSpPr>
          <p:cNvPr id="1682" name="Google Shape;1682;p168"/>
          <p:cNvGrpSpPr/>
          <p:nvPr/>
        </p:nvGrpSpPr>
        <p:grpSpPr>
          <a:xfrm>
            <a:off x="1662113" y="1327340"/>
            <a:ext cx="8380573" cy="5040000"/>
            <a:chOff x="138111" y="759810"/>
            <a:chExt cx="4438122" cy="2669188"/>
          </a:xfrm>
        </p:grpSpPr>
        <p:grpSp>
          <p:nvGrpSpPr>
            <p:cNvPr id="1683" name="Google Shape;1683;p168"/>
            <p:cNvGrpSpPr/>
            <p:nvPr/>
          </p:nvGrpSpPr>
          <p:grpSpPr>
            <a:xfrm>
              <a:off x="138111" y="759810"/>
              <a:ext cx="4438122" cy="2669188"/>
              <a:chOff x="138111" y="759810"/>
              <a:chExt cx="4438122" cy="2669188"/>
            </a:xfrm>
          </p:grpSpPr>
          <p:sp>
            <p:nvSpPr>
              <p:cNvPr id="1684" name="Google Shape;1684;p168"/>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685" name="Google Shape;1685;p168"/>
              <p:cNvPicPr preferRelativeResize="0"/>
              <p:nvPr/>
            </p:nvPicPr>
            <p:blipFill rotWithShape="1">
              <a:blip r:embed="rId3">
                <a:alphaModFix/>
              </a:blip>
              <a:srcRect b="0" l="0" r="0" t="0"/>
              <a:stretch/>
            </p:blipFill>
            <p:spPr>
              <a:xfrm>
                <a:off x="138111" y="1007532"/>
                <a:ext cx="4438122" cy="2421466"/>
              </a:xfrm>
              <a:prstGeom prst="rect">
                <a:avLst/>
              </a:prstGeom>
              <a:noFill/>
              <a:ln>
                <a:noFill/>
              </a:ln>
            </p:spPr>
          </p:pic>
        </p:grpSp>
        <p:sp>
          <p:nvSpPr>
            <p:cNvPr id="1686" name="Google Shape;1686;p168"/>
            <p:cNvSpPr/>
            <p:nvPr/>
          </p:nvSpPr>
          <p:spPr>
            <a:xfrm flipH="1" rot="10800000">
              <a:off x="661406" y="2218265"/>
              <a:ext cx="3719208" cy="683223"/>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169"/>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Inability to pay mortgage/rent</a:t>
            </a:r>
            <a:endParaRPr sz="1800">
              <a:solidFill>
                <a:schemeClr val="dk1"/>
              </a:solidFill>
              <a:latin typeface="Century Gothic"/>
              <a:ea typeface="Century Gothic"/>
              <a:cs typeface="Century Gothic"/>
              <a:sym typeface="Century Gothic"/>
            </a:endParaRPr>
          </a:p>
        </p:txBody>
      </p:sp>
      <p:grpSp>
        <p:nvGrpSpPr>
          <p:cNvPr id="1693" name="Google Shape;1693;p169"/>
          <p:cNvGrpSpPr/>
          <p:nvPr/>
        </p:nvGrpSpPr>
        <p:grpSpPr>
          <a:xfrm>
            <a:off x="1662113" y="1394092"/>
            <a:ext cx="8303505" cy="5040000"/>
            <a:chOff x="4576234" y="771700"/>
            <a:chExt cx="4377689" cy="2657298"/>
          </a:xfrm>
        </p:grpSpPr>
        <p:pic>
          <p:nvPicPr>
            <p:cNvPr id="1694" name="Google Shape;1694;p169"/>
            <p:cNvPicPr preferRelativeResize="0"/>
            <p:nvPr/>
          </p:nvPicPr>
          <p:blipFill rotWithShape="1">
            <a:blip r:embed="rId3">
              <a:alphaModFix/>
            </a:blip>
            <a:srcRect b="0" l="0" r="0" t="0"/>
            <a:stretch/>
          </p:blipFill>
          <p:spPr>
            <a:xfrm>
              <a:off x="4576234" y="1007532"/>
              <a:ext cx="4377689" cy="2421466"/>
            </a:xfrm>
            <a:prstGeom prst="rect">
              <a:avLst/>
            </a:prstGeom>
            <a:noFill/>
            <a:ln>
              <a:noFill/>
            </a:ln>
          </p:spPr>
        </p:pic>
        <p:sp>
          <p:nvSpPr>
            <p:cNvPr id="1695" name="Google Shape;1695;p16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cxnSp>
          <p:nvCxnSpPr>
            <p:cNvPr id="1696" name="Google Shape;1696;p169"/>
            <p:cNvCxnSpPr/>
            <p:nvPr/>
          </p:nvCxnSpPr>
          <p:spPr>
            <a:xfrm>
              <a:off x="5460632" y="2833735"/>
              <a:ext cx="3049625" cy="183192"/>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7"/>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Disability/chronic illness</a:t>
            </a:r>
            <a:r>
              <a:rPr b="1" lang="en-US" sz="2800">
                <a:solidFill>
                  <a:srgbClr val="FFFFFF"/>
                </a:solidFill>
                <a:latin typeface="Century Gothic"/>
                <a:ea typeface="Century Gothic"/>
                <a:cs typeface="Century Gothic"/>
                <a:sym typeface="Century Gothic"/>
              </a:rPr>
              <a:t> 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grpSp>
        <p:nvGrpSpPr>
          <p:cNvPr id="231" name="Google Shape;231;p17"/>
          <p:cNvGrpSpPr/>
          <p:nvPr/>
        </p:nvGrpSpPr>
        <p:grpSpPr>
          <a:xfrm>
            <a:off x="1700212" y="1227138"/>
            <a:ext cx="8791573" cy="4403725"/>
            <a:chOff x="189542" y="1120371"/>
            <a:chExt cx="8790685" cy="4404628"/>
          </a:xfrm>
        </p:grpSpPr>
        <p:sp>
          <p:nvSpPr>
            <p:cNvPr id="232" name="Google Shape;232;p17"/>
            <p:cNvSpPr txBox="1"/>
            <p:nvPr/>
          </p:nvSpPr>
          <p:spPr>
            <a:xfrm>
              <a:off x="189542" y="1120371"/>
              <a:ext cx="8790685" cy="1271751"/>
            </a:xfrm>
            <a:prstGeom prst="rect">
              <a:avLst/>
            </a:prstGeom>
            <a:noFill/>
            <a:ln>
              <a:noFill/>
            </a:ln>
          </p:spPr>
          <p:txBody>
            <a:bodyPr anchorCtr="0" anchor="ctr" bIns="45700" lIns="0" spcFirstLastPara="1" rIns="0" wrap="square" tIns="45700">
              <a:noAutofit/>
            </a:bodyPr>
            <a:lstStyle/>
            <a:p>
              <a:pPr indent="0" lvl="0" marL="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Living with a disability or chronic illness</a:t>
              </a:r>
              <a:r>
                <a:rPr b="1" lang="en-US" sz="2400">
                  <a:solidFill>
                    <a:srgbClr val="006BB6"/>
                  </a:solidFill>
                  <a:latin typeface="Century Gothic"/>
                  <a:ea typeface="Century Gothic"/>
                  <a:cs typeface="Century Gothic"/>
                  <a:sym typeface="Century Gothic"/>
                </a:rPr>
                <a:t>:</a:t>
              </a:r>
              <a:endParaRPr sz="1800">
                <a:solidFill>
                  <a:srgbClr val="006BB6"/>
                </a:solidFill>
                <a:latin typeface="Century Gothic"/>
                <a:ea typeface="Century Gothic"/>
                <a:cs typeface="Century Gothic"/>
                <a:sym typeface="Century Gothic"/>
              </a:endParaRPr>
            </a:p>
            <a:p>
              <a:pPr indent="0" lvl="0" marL="0" marR="0" rtl="0" algn="l">
                <a:spcBef>
                  <a:spcPts val="600"/>
                </a:spcBef>
                <a:spcAft>
                  <a:spcPts val="0"/>
                </a:spcAft>
                <a:buNone/>
              </a:pPr>
              <a:r>
                <a:rPr b="1" lang="en-US" sz="2400">
                  <a:solidFill>
                    <a:srgbClr val="006BB6"/>
                  </a:solidFill>
                  <a:latin typeface="Century Gothic"/>
                  <a:ea typeface="Century Gothic"/>
                  <a:cs typeface="Century Gothic"/>
                  <a:sym typeface="Century Gothic"/>
                </a:rPr>
                <a:t>Residents who are living with a physical or mental disability or a chronic illness that limits their activity</a:t>
              </a:r>
              <a:endParaRPr sz="1800">
                <a:solidFill>
                  <a:srgbClr val="006BB6"/>
                </a:solidFill>
                <a:latin typeface="Century Gothic"/>
                <a:ea typeface="Century Gothic"/>
                <a:cs typeface="Century Gothic"/>
                <a:sym typeface="Century Gothic"/>
              </a:endParaRPr>
            </a:p>
          </p:txBody>
        </p:sp>
        <p:pic>
          <p:nvPicPr>
            <p:cNvPr id="233" name="Google Shape;233;p17"/>
            <p:cNvPicPr preferRelativeResize="0"/>
            <p:nvPr/>
          </p:nvPicPr>
          <p:blipFill rotWithShape="1">
            <a:blip r:embed="rId3">
              <a:alphaModFix/>
            </a:blip>
            <a:srcRect b="0" l="0" r="0" t="0"/>
            <a:stretch/>
          </p:blipFill>
          <p:spPr>
            <a:xfrm>
              <a:off x="241483" y="2795831"/>
              <a:ext cx="8686800" cy="1722871"/>
            </a:xfrm>
            <a:prstGeom prst="rect">
              <a:avLst/>
            </a:prstGeom>
            <a:noFill/>
            <a:ln>
              <a:noFill/>
            </a:ln>
          </p:spPr>
        </p:pic>
        <p:sp>
          <p:nvSpPr>
            <p:cNvPr id="234" name="Google Shape;234;p17"/>
            <p:cNvSpPr txBox="1"/>
            <p:nvPr/>
          </p:nvSpPr>
          <p:spPr>
            <a:xfrm>
              <a:off x="1225090" y="4878668"/>
              <a:ext cx="66938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006BB6"/>
                  </a:solidFill>
                  <a:latin typeface="Century Gothic"/>
                  <a:ea typeface="Century Gothic"/>
                  <a:cs typeface="Century Gothic"/>
                  <a:sym typeface="Century Gothic"/>
                </a:rPr>
                <a:t>Note</a:t>
              </a:r>
              <a:r>
                <a:rPr lang="en-US" sz="1800">
                  <a:solidFill>
                    <a:srgbClr val="006BB6"/>
                  </a:solidFill>
                  <a:latin typeface="Century Gothic"/>
                  <a:ea typeface="Century Gothic"/>
                  <a:cs typeface="Century Gothic"/>
                  <a:sym typeface="Century Gothic"/>
                </a:rPr>
                <a:t>: Residents who are living with a disability or chronic illness represent 26.0% of Nova Scotians</a:t>
              </a:r>
              <a:endParaRPr sz="1800">
                <a:solidFill>
                  <a:srgbClr val="006BB6"/>
                </a:solidFill>
                <a:latin typeface="Century Gothic"/>
                <a:ea typeface="Century Gothic"/>
                <a:cs typeface="Century Gothic"/>
                <a:sym typeface="Century Gothic"/>
              </a:endParaRPr>
            </a:p>
          </p:txBody>
        </p:sp>
      </p:gr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170"/>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Inability to pay mortgage/rent</a:t>
            </a:r>
            <a:endParaRPr sz="1800">
              <a:solidFill>
                <a:schemeClr val="dk1"/>
              </a:solidFill>
              <a:latin typeface="Century Gothic"/>
              <a:ea typeface="Century Gothic"/>
              <a:cs typeface="Century Gothic"/>
              <a:sym typeface="Century Gothic"/>
            </a:endParaRPr>
          </a:p>
        </p:txBody>
      </p:sp>
      <p:grpSp>
        <p:nvGrpSpPr>
          <p:cNvPr id="1703" name="Google Shape;1703;p170"/>
          <p:cNvGrpSpPr/>
          <p:nvPr/>
        </p:nvGrpSpPr>
        <p:grpSpPr>
          <a:xfrm>
            <a:off x="1662113" y="1394723"/>
            <a:ext cx="7818846" cy="5040000"/>
            <a:chOff x="138111" y="3625559"/>
            <a:chExt cx="4438123" cy="2860965"/>
          </a:xfrm>
        </p:grpSpPr>
        <p:pic>
          <p:nvPicPr>
            <p:cNvPr id="1704" name="Google Shape;1704;p170"/>
            <p:cNvPicPr preferRelativeResize="0"/>
            <p:nvPr/>
          </p:nvPicPr>
          <p:blipFill rotWithShape="1">
            <a:blip r:embed="rId3">
              <a:alphaModFix/>
            </a:blip>
            <a:srcRect b="0" l="0" r="0" t="0"/>
            <a:stretch/>
          </p:blipFill>
          <p:spPr>
            <a:xfrm>
              <a:off x="138111" y="3841073"/>
              <a:ext cx="4438123" cy="2645451"/>
            </a:xfrm>
            <a:prstGeom prst="rect">
              <a:avLst/>
            </a:prstGeom>
            <a:noFill/>
            <a:ln>
              <a:noFill/>
            </a:ln>
          </p:spPr>
        </p:pic>
        <p:sp>
          <p:nvSpPr>
            <p:cNvPr id="1705" name="Google Shape;1705;p170"/>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171"/>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Inability to pay mortgage/rent</a:t>
            </a:r>
            <a:endParaRPr sz="1800">
              <a:solidFill>
                <a:schemeClr val="dk1"/>
              </a:solidFill>
              <a:latin typeface="Century Gothic"/>
              <a:ea typeface="Century Gothic"/>
              <a:cs typeface="Century Gothic"/>
              <a:sym typeface="Century Gothic"/>
            </a:endParaRPr>
          </a:p>
        </p:txBody>
      </p:sp>
      <p:grpSp>
        <p:nvGrpSpPr>
          <p:cNvPr id="1712" name="Google Shape;1712;p171"/>
          <p:cNvGrpSpPr/>
          <p:nvPr/>
        </p:nvGrpSpPr>
        <p:grpSpPr>
          <a:xfrm>
            <a:off x="1662113" y="1376435"/>
            <a:ext cx="7712346" cy="5040000"/>
            <a:chOff x="4572000" y="3625559"/>
            <a:chExt cx="4377688" cy="2860965"/>
          </a:xfrm>
        </p:grpSpPr>
        <p:sp>
          <p:nvSpPr>
            <p:cNvPr id="1713" name="Google Shape;1713;p171"/>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714" name="Google Shape;1714;p171"/>
            <p:cNvPicPr preferRelativeResize="0"/>
            <p:nvPr/>
          </p:nvPicPr>
          <p:blipFill rotWithShape="1">
            <a:blip r:embed="rId3">
              <a:alphaModFix/>
            </a:blip>
            <a:srcRect b="0" l="0" r="0" t="0"/>
            <a:stretch/>
          </p:blipFill>
          <p:spPr>
            <a:xfrm>
              <a:off x="4572000" y="3902558"/>
              <a:ext cx="4377688" cy="2583966"/>
            </a:xfrm>
            <a:prstGeom prst="rect">
              <a:avLst/>
            </a:prstGeom>
            <a:noFill/>
            <a:ln>
              <a:noFill/>
            </a:ln>
          </p:spPr>
        </p:pic>
      </p:gr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9" name="Shape 1719"/>
        <p:cNvGrpSpPr/>
        <p:nvPr/>
      </p:nvGrpSpPr>
      <p:grpSpPr>
        <a:xfrm>
          <a:off x="0" y="0"/>
          <a:ext cx="0" cy="0"/>
          <a:chOff x="0" y="0"/>
          <a:chExt cx="0" cy="0"/>
        </a:xfrm>
      </p:grpSpPr>
      <p:sp>
        <p:nvSpPr>
          <p:cNvPr id="1720" name="Google Shape;1720;p172"/>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Over 50% spent on housing</a:t>
            </a:r>
            <a:endParaRPr sz="1800">
              <a:solidFill>
                <a:schemeClr val="dk1"/>
              </a:solidFill>
              <a:latin typeface="Century Gothic"/>
              <a:ea typeface="Century Gothic"/>
              <a:cs typeface="Century Gothic"/>
              <a:sym typeface="Century Gothic"/>
            </a:endParaRPr>
          </a:p>
        </p:txBody>
      </p:sp>
      <p:grpSp>
        <p:nvGrpSpPr>
          <p:cNvPr id="1721" name="Google Shape;1721;p172"/>
          <p:cNvGrpSpPr/>
          <p:nvPr/>
        </p:nvGrpSpPr>
        <p:grpSpPr>
          <a:xfrm>
            <a:off x="1662113" y="760412"/>
            <a:ext cx="8867775" cy="5745162"/>
            <a:chOff x="138111" y="759810"/>
            <a:chExt cx="8867778" cy="5745764"/>
          </a:xfrm>
        </p:grpSpPr>
        <p:pic>
          <p:nvPicPr>
            <p:cNvPr id="1722" name="Google Shape;1722;p172"/>
            <p:cNvPicPr preferRelativeResize="0"/>
            <p:nvPr/>
          </p:nvPicPr>
          <p:blipFill rotWithShape="1">
            <a:blip r:embed="rId3">
              <a:alphaModFix/>
            </a:blip>
            <a:srcRect b="0" l="0" r="0" t="0"/>
            <a:stretch/>
          </p:blipFill>
          <p:spPr>
            <a:xfrm>
              <a:off x="4453467" y="1036807"/>
              <a:ext cx="4552422" cy="2392190"/>
            </a:xfrm>
            <a:prstGeom prst="rect">
              <a:avLst/>
            </a:prstGeom>
            <a:noFill/>
            <a:ln>
              <a:noFill/>
            </a:ln>
          </p:spPr>
        </p:pic>
        <p:pic>
          <p:nvPicPr>
            <p:cNvPr id="1723" name="Google Shape;1723;p172"/>
            <p:cNvPicPr preferRelativeResize="0"/>
            <p:nvPr/>
          </p:nvPicPr>
          <p:blipFill rotWithShape="1">
            <a:blip r:embed="rId4">
              <a:alphaModFix/>
            </a:blip>
            <a:srcRect b="0" l="0" r="0" t="0"/>
            <a:stretch/>
          </p:blipFill>
          <p:spPr>
            <a:xfrm>
              <a:off x="138111" y="3902557"/>
              <a:ext cx="4315356" cy="2603017"/>
            </a:xfrm>
            <a:prstGeom prst="rect">
              <a:avLst/>
            </a:prstGeom>
            <a:noFill/>
            <a:ln>
              <a:noFill/>
            </a:ln>
          </p:spPr>
        </p:pic>
        <p:sp>
          <p:nvSpPr>
            <p:cNvPr id="1724" name="Google Shape;1724;p17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725" name="Google Shape;1725;p17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726" name="Google Shape;1726;p17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727" name="Google Shape;1727;p17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728" name="Google Shape;1728;p172"/>
            <p:cNvPicPr preferRelativeResize="0"/>
            <p:nvPr/>
          </p:nvPicPr>
          <p:blipFill rotWithShape="1">
            <a:blip r:embed="rId5">
              <a:alphaModFix/>
            </a:blip>
            <a:srcRect b="0" l="0" r="0" t="0"/>
            <a:stretch/>
          </p:blipFill>
          <p:spPr>
            <a:xfrm>
              <a:off x="138111" y="1048699"/>
              <a:ext cx="4315356" cy="2380298"/>
            </a:xfrm>
            <a:prstGeom prst="rect">
              <a:avLst/>
            </a:prstGeom>
            <a:noFill/>
            <a:ln>
              <a:noFill/>
            </a:ln>
          </p:spPr>
        </p:pic>
        <p:pic>
          <p:nvPicPr>
            <p:cNvPr id="1729" name="Google Shape;1729;p172"/>
            <p:cNvPicPr preferRelativeResize="0"/>
            <p:nvPr/>
          </p:nvPicPr>
          <p:blipFill rotWithShape="1">
            <a:blip r:embed="rId6">
              <a:alphaModFix/>
            </a:blip>
            <a:srcRect b="0" l="0" r="0" t="0"/>
            <a:stretch/>
          </p:blipFill>
          <p:spPr>
            <a:xfrm>
              <a:off x="4571999" y="3902557"/>
              <a:ext cx="4433889" cy="2603017"/>
            </a:xfrm>
            <a:prstGeom prst="rect">
              <a:avLst/>
            </a:prstGeom>
            <a:noFill/>
            <a:ln>
              <a:noFill/>
            </a:ln>
          </p:spPr>
        </p:pic>
        <p:sp>
          <p:nvSpPr>
            <p:cNvPr id="1730" name="Google Shape;1730;p172"/>
            <p:cNvSpPr/>
            <p:nvPr/>
          </p:nvSpPr>
          <p:spPr>
            <a:xfrm flipH="1" rot="10800000">
              <a:off x="661406" y="1901227"/>
              <a:ext cx="3587521" cy="968721"/>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p173"/>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Over 50% spent on housing</a:t>
            </a:r>
            <a:endParaRPr sz="1800">
              <a:solidFill>
                <a:schemeClr val="dk1"/>
              </a:solidFill>
              <a:latin typeface="Century Gothic"/>
              <a:ea typeface="Century Gothic"/>
              <a:cs typeface="Century Gothic"/>
              <a:sym typeface="Century Gothic"/>
            </a:endParaRPr>
          </a:p>
        </p:txBody>
      </p:sp>
      <p:grpSp>
        <p:nvGrpSpPr>
          <p:cNvPr id="1737" name="Google Shape;1737;p173"/>
          <p:cNvGrpSpPr/>
          <p:nvPr/>
        </p:nvGrpSpPr>
        <p:grpSpPr>
          <a:xfrm>
            <a:off x="1662113" y="1290764"/>
            <a:ext cx="8149147" cy="5040000"/>
            <a:chOff x="138111" y="759810"/>
            <a:chExt cx="4315356" cy="2669187"/>
          </a:xfrm>
        </p:grpSpPr>
        <p:sp>
          <p:nvSpPr>
            <p:cNvPr id="1738" name="Google Shape;1738;p17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739" name="Google Shape;1739;p173"/>
            <p:cNvPicPr preferRelativeResize="0"/>
            <p:nvPr/>
          </p:nvPicPr>
          <p:blipFill rotWithShape="1">
            <a:blip r:embed="rId3">
              <a:alphaModFix/>
            </a:blip>
            <a:srcRect b="0" l="0" r="0" t="0"/>
            <a:stretch/>
          </p:blipFill>
          <p:spPr>
            <a:xfrm>
              <a:off x="138111" y="1048699"/>
              <a:ext cx="4315356" cy="2380298"/>
            </a:xfrm>
            <a:prstGeom prst="rect">
              <a:avLst/>
            </a:prstGeom>
            <a:noFill/>
            <a:ln>
              <a:noFill/>
            </a:ln>
          </p:spPr>
        </p:pic>
        <p:sp>
          <p:nvSpPr>
            <p:cNvPr id="1740" name="Google Shape;1740;p173"/>
            <p:cNvSpPr/>
            <p:nvPr/>
          </p:nvSpPr>
          <p:spPr>
            <a:xfrm flipH="1" rot="10800000">
              <a:off x="661406" y="1901227"/>
              <a:ext cx="3587521" cy="968721"/>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174"/>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Over 50% spent on housing</a:t>
            </a:r>
            <a:endParaRPr sz="1800">
              <a:solidFill>
                <a:schemeClr val="dk1"/>
              </a:solidFill>
              <a:latin typeface="Century Gothic"/>
              <a:ea typeface="Century Gothic"/>
              <a:cs typeface="Century Gothic"/>
              <a:sym typeface="Century Gothic"/>
            </a:endParaRPr>
          </a:p>
        </p:txBody>
      </p:sp>
      <p:grpSp>
        <p:nvGrpSpPr>
          <p:cNvPr id="1747" name="Google Shape;1747;p174"/>
          <p:cNvGrpSpPr/>
          <p:nvPr/>
        </p:nvGrpSpPr>
        <p:grpSpPr>
          <a:xfrm>
            <a:off x="1662113" y="1375804"/>
            <a:ext cx="8635327" cy="5040000"/>
            <a:chOff x="4453467" y="771700"/>
            <a:chExt cx="4552422" cy="2657297"/>
          </a:xfrm>
        </p:grpSpPr>
        <p:pic>
          <p:nvPicPr>
            <p:cNvPr id="1748" name="Google Shape;1748;p174"/>
            <p:cNvPicPr preferRelativeResize="0"/>
            <p:nvPr/>
          </p:nvPicPr>
          <p:blipFill rotWithShape="1">
            <a:blip r:embed="rId3">
              <a:alphaModFix/>
            </a:blip>
            <a:srcRect b="0" l="0" r="0" t="0"/>
            <a:stretch/>
          </p:blipFill>
          <p:spPr>
            <a:xfrm>
              <a:off x="4453467" y="1036807"/>
              <a:ext cx="4552422" cy="2392190"/>
            </a:xfrm>
            <a:prstGeom prst="rect">
              <a:avLst/>
            </a:prstGeom>
            <a:noFill/>
            <a:ln>
              <a:noFill/>
            </a:ln>
          </p:spPr>
        </p:pic>
        <p:sp>
          <p:nvSpPr>
            <p:cNvPr id="1749" name="Google Shape;1749;p17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gr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175"/>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Over 50% spent on housing</a:t>
            </a:r>
            <a:endParaRPr sz="1800">
              <a:solidFill>
                <a:schemeClr val="dk1"/>
              </a:solidFill>
              <a:latin typeface="Century Gothic"/>
              <a:ea typeface="Century Gothic"/>
              <a:cs typeface="Century Gothic"/>
              <a:sym typeface="Century Gothic"/>
            </a:endParaRPr>
          </a:p>
        </p:txBody>
      </p:sp>
      <p:grpSp>
        <p:nvGrpSpPr>
          <p:cNvPr id="1756" name="Google Shape;1756;p175"/>
          <p:cNvGrpSpPr/>
          <p:nvPr/>
        </p:nvGrpSpPr>
        <p:grpSpPr>
          <a:xfrm>
            <a:off x="1662113" y="1376435"/>
            <a:ext cx="7648642" cy="5040000"/>
            <a:chOff x="138111" y="3625559"/>
            <a:chExt cx="4370227" cy="2880015"/>
          </a:xfrm>
        </p:grpSpPr>
        <p:pic>
          <p:nvPicPr>
            <p:cNvPr id="1757" name="Google Shape;1757;p175"/>
            <p:cNvPicPr preferRelativeResize="0"/>
            <p:nvPr/>
          </p:nvPicPr>
          <p:blipFill rotWithShape="1">
            <a:blip r:embed="rId3">
              <a:alphaModFix/>
            </a:blip>
            <a:srcRect b="0" l="0" r="0" t="0"/>
            <a:stretch/>
          </p:blipFill>
          <p:spPr>
            <a:xfrm>
              <a:off x="138111" y="3902557"/>
              <a:ext cx="4315356" cy="2603017"/>
            </a:xfrm>
            <a:prstGeom prst="rect">
              <a:avLst/>
            </a:prstGeom>
            <a:noFill/>
            <a:ln>
              <a:noFill/>
            </a:ln>
          </p:spPr>
        </p:pic>
        <p:sp>
          <p:nvSpPr>
            <p:cNvPr id="1758" name="Google Shape;1758;p17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176"/>
          <p:cNvSpPr txBox="1"/>
          <p:nvPr/>
        </p:nvSpPr>
        <p:spPr>
          <a:xfrm>
            <a:off x="1662113" y="214312"/>
            <a:ext cx="8815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Housing insecurity: Over 50% spent on housing</a:t>
            </a:r>
            <a:endParaRPr sz="1800">
              <a:solidFill>
                <a:schemeClr val="dk1"/>
              </a:solidFill>
              <a:latin typeface="Century Gothic"/>
              <a:ea typeface="Century Gothic"/>
              <a:cs typeface="Century Gothic"/>
              <a:sym typeface="Century Gothic"/>
            </a:endParaRPr>
          </a:p>
        </p:txBody>
      </p:sp>
      <p:grpSp>
        <p:nvGrpSpPr>
          <p:cNvPr id="1765" name="Google Shape;1765;p176"/>
          <p:cNvGrpSpPr/>
          <p:nvPr/>
        </p:nvGrpSpPr>
        <p:grpSpPr>
          <a:xfrm>
            <a:off x="1662112" y="1358150"/>
            <a:ext cx="7760067" cy="5040000"/>
            <a:chOff x="4571999" y="3625559"/>
            <a:chExt cx="4433889" cy="2880015"/>
          </a:xfrm>
        </p:grpSpPr>
        <p:sp>
          <p:nvSpPr>
            <p:cNvPr id="1766" name="Google Shape;1766;p17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767" name="Google Shape;1767;p176"/>
            <p:cNvPicPr preferRelativeResize="0"/>
            <p:nvPr/>
          </p:nvPicPr>
          <p:blipFill rotWithShape="1">
            <a:blip r:embed="rId3">
              <a:alphaModFix/>
            </a:blip>
            <a:srcRect b="0" l="0" r="0" t="0"/>
            <a:stretch/>
          </p:blipFill>
          <p:spPr>
            <a:xfrm>
              <a:off x="4571999" y="3902557"/>
              <a:ext cx="4433889" cy="2603017"/>
            </a:xfrm>
            <a:prstGeom prst="rect">
              <a:avLst/>
            </a:prstGeom>
            <a:noFill/>
            <a:ln>
              <a:noFill/>
            </a:ln>
          </p:spPr>
        </p:pic>
      </p:gr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2" name="Shape 1772"/>
        <p:cNvGrpSpPr/>
        <p:nvPr/>
      </p:nvGrpSpPr>
      <p:grpSpPr>
        <a:xfrm>
          <a:off x="0" y="0"/>
          <a:ext cx="0" cy="0"/>
          <a:chOff x="0" y="0"/>
          <a:chExt cx="0" cy="0"/>
        </a:xfrm>
      </p:grpSpPr>
      <p:sp>
        <p:nvSpPr>
          <p:cNvPr id="1773" name="Google Shape;1773;p177"/>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Could not afford nutritious food</a:t>
            </a:r>
            <a:endParaRPr sz="1800">
              <a:solidFill>
                <a:schemeClr val="dk1"/>
              </a:solidFill>
              <a:latin typeface="Century Gothic"/>
              <a:ea typeface="Century Gothic"/>
              <a:cs typeface="Century Gothic"/>
              <a:sym typeface="Century Gothic"/>
            </a:endParaRPr>
          </a:p>
        </p:txBody>
      </p:sp>
      <p:grpSp>
        <p:nvGrpSpPr>
          <p:cNvPr id="1774" name="Google Shape;1774;p177"/>
          <p:cNvGrpSpPr/>
          <p:nvPr/>
        </p:nvGrpSpPr>
        <p:grpSpPr>
          <a:xfrm>
            <a:off x="1655763" y="760413"/>
            <a:ext cx="8874125" cy="5743575"/>
            <a:chOff x="131807" y="759810"/>
            <a:chExt cx="8874083" cy="5744175"/>
          </a:xfrm>
        </p:grpSpPr>
        <p:grpSp>
          <p:nvGrpSpPr>
            <p:cNvPr id="1775" name="Google Shape;1775;p177"/>
            <p:cNvGrpSpPr/>
            <p:nvPr/>
          </p:nvGrpSpPr>
          <p:grpSpPr>
            <a:xfrm>
              <a:off x="131807" y="759810"/>
              <a:ext cx="8874083" cy="5744175"/>
              <a:chOff x="131807" y="759810"/>
              <a:chExt cx="8874083" cy="5744175"/>
            </a:xfrm>
          </p:grpSpPr>
          <p:sp>
            <p:nvSpPr>
              <p:cNvPr id="1776" name="Google Shape;1776;p177"/>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777" name="Google Shape;1777;p177"/>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778" name="Google Shape;1778;p17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779" name="Google Shape;1779;p17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780" name="Google Shape;1780;p177"/>
              <p:cNvPicPr preferRelativeResize="0"/>
              <p:nvPr/>
            </p:nvPicPr>
            <p:blipFill rotWithShape="1">
              <a:blip r:embed="rId3">
                <a:alphaModFix/>
              </a:blip>
              <a:srcRect b="0" l="0" r="0" t="0"/>
              <a:stretch/>
            </p:blipFill>
            <p:spPr>
              <a:xfrm>
                <a:off x="138111" y="1048699"/>
                <a:ext cx="4433888" cy="2380300"/>
              </a:xfrm>
              <a:prstGeom prst="rect">
                <a:avLst/>
              </a:prstGeom>
              <a:noFill/>
              <a:ln>
                <a:noFill/>
              </a:ln>
            </p:spPr>
          </p:pic>
          <p:pic>
            <p:nvPicPr>
              <p:cNvPr id="1781" name="Google Shape;1781;p177"/>
              <p:cNvPicPr preferRelativeResize="0"/>
              <p:nvPr/>
            </p:nvPicPr>
            <p:blipFill rotWithShape="1">
              <a:blip r:embed="rId4">
                <a:alphaModFix/>
              </a:blip>
              <a:srcRect b="0" l="0" r="0" t="0"/>
              <a:stretch/>
            </p:blipFill>
            <p:spPr>
              <a:xfrm>
                <a:off x="4585328" y="1048699"/>
                <a:ext cx="4420562" cy="2380300"/>
              </a:xfrm>
              <a:prstGeom prst="rect">
                <a:avLst/>
              </a:prstGeom>
              <a:noFill/>
              <a:ln>
                <a:noFill/>
              </a:ln>
            </p:spPr>
          </p:pic>
          <p:pic>
            <p:nvPicPr>
              <p:cNvPr id="1782" name="Google Shape;1782;p177"/>
              <p:cNvPicPr preferRelativeResize="0"/>
              <p:nvPr/>
            </p:nvPicPr>
            <p:blipFill rotWithShape="1">
              <a:blip r:embed="rId5">
                <a:alphaModFix/>
              </a:blip>
              <a:srcRect b="0" l="0" r="0" t="0"/>
              <a:stretch/>
            </p:blipFill>
            <p:spPr>
              <a:xfrm>
                <a:off x="131807" y="3902557"/>
                <a:ext cx="4420562" cy="2601428"/>
              </a:xfrm>
              <a:prstGeom prst="rect">
                <a:avLst/>
              </a:prstGeom>
              <a:noFill/>
              <a:ln>
                <a:noFill/>
              </a:ln>
            </p:spPr>
          </p:pic>
          <p:pic>
            <p:nvPicPr>
              <p:cNvPr id="1783" name="Google Shape;1783;p177"/>
              <p:cNvPicPr preferRelativeResize="0"/>
              <p:nvPr/>
            </p:nvPicPr>
            <p:blipFill rotWithShape="1">
              <a:blip r:embed="rId6">
                <a:alphaModFix/>
              </a:blip>
              <a:srcRect b="0" l="0" r="0" t="0"/>
              <a:stretch/>
            </p:blipFill>
            <p:spPr>
              <a:xfrm>
                <a:off x="4585328" y="3902557"/>
                <a:ext cx="4420562" cy="2601428"/>
              </a:xfrm>
              <a:prstGeom prst="rect">
                <a:avLst/>
              </a:prstGeom>
              <a:noFill/>
              <a:ln>
                <a:noFill/>
              </a:ln>
            </p:spPr>
          </p:pic>
          <p:cxnSp>
            <p:nvCxnSpPr>
              <p:cNvPr id="1784" name="Google Shape;1784;p177"/>
              <p:cNvCxnSpPr/>
              <p:nvPr/>
            </p:nvCxnSpPr>
            <p:spPr>
              <a:xfrm>
                <a:off x="5460632" y="2480650"/>
                <a:ext cx="3122053" cy="470780"/>
              </a:xfrm>
              <a:prstGeom prst="straightConnector1">
                <a:avLst/>
              </a:prstGeom>
              <a:noFill/>
              <a:ln cap="flat" cmpd="sng" w="25400">
                <a:solidFill>
                  <a:srgbClr val="C00000"/>
                </a:solidFill>
                <a:prstDash val="solid"/>
                <a:miter lim="800000"/>
                <a:headEnd len="sm" w="sm" type="none"/>
                <a:tailEnd len="lg" w="lg" type="stealth"/>
              </a:ln>
            </p:spPr>
          </p:cxnSp>
        </p:grpSp>
        <p:sp>
          <p:nvSpPr>
            <p:cNvPr id="1785" name="Google Shape;1785;p177"/>
            <p:cNvSpPr/>
            <p:nvPr/>
          </p:nvSpPr>
          <p:spPr>
            <a:xfrm flipH="1" rot="-10020000">
              <a:off x="773973" y="2032151"/>
              <a:ext cx="3621794" cy="527482"/>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0" name="Shape 1790"/>
        <p:cNvGrpSpPr/>
        <p:nvPr/>
      </p:nvGrpSpPr>
      <p:grpSpPr>
        <a:xfrm>
          <a:off x="0" y="0"/>
          <a:ext cx="0" cy="0"/>
          <a:chOff x="0" y="0"/>
          <a:chExt cx="0" cy="0"/>
        </a:xfrm>
      </p:grpSpPr>
      <p:sp>
        <p:nvSpPr>
          <p:cNvPr id="1791" name="Google Shape;1791;p178"/>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Could not afford nutritious food</a:t>
            </a:r>
            <a:endParaRPr sz="1800">
              <a:solidFill>
                <a:schemeClr val="dk1"/>
              </a:solidFill>
              <a:latin typeface="Century Gothic"/>
              <a:ea typeface="Century Gothic"/>
              <a:cs typeface="Century Gothic"/>
              <a:sym typeface="Century Gothic"/>
            </a:endParaRPr>
          </a:p>
        </p:txBody>
      </p:sp>
      <p:grpSp>
        <p:nvGrpSpPr>
          <p:cNvPr id="1792" name="Google Shape;1792;p178"/>
          <p:cNvGrpSpPr/>
          <p:nvPr/>
        </p:nvGrpSpPr>
        <p:grpSpPr>
          <a:xfrm>
            <a:off x="1662113" y="1290765"/>
            <a:ext cx="8373014" cy="5040000"/>
            <a:chOff x="138111" y="759810"/>
            <a:chExt cx="4433888" cy="2669189"/>
          </a:xfrm>
        </p:grpSpPr>
        <p:grpSp>
          <p:nvGrpSpPr>
            <p:cNvPr id="1793" name="Google Shape;1793;p178"/>
            <p:cNvGrpSpPr/>
            <p:nvPr/>
          </p:nvGrpSpPr>
          <p:grpSpPr>
            <a:xfrm>
              <a:off x="138111" y="759810"/>
              <a:ext cx="4433888" cy="2669189"/>
              <a:chOff x="138111" y="759810"/>
              <a:chExt cx="4433888" cy="2669189"/>
            </a:xfrm>
          </p:grpSpPr>
          <p:sp>
            <p:nvSpPr>
              <p:cNvPr id="1794" name="Google Shape;1794;p178"/>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795" name="Google Shape;1795;p178"/>
              <p:cNvPicPr preferRelativeResize="0"/>
              <p:nvPr/>
            </p:nvPicPr>
            <p:blipFill rotWithShape="1">
              <a:blip r:embed="rId3">
                <a:alphaModFix/>
              </a:blip>
              <a:srcRect b="0" l="0" r="0" t="0"/>
              <a:stretch/>
            </p:blipFill>
            <p:spPr>
              <a:xfrm>
                <a:off x="138111" y="1048699"/>
                <a:ext cx="4433888" cy="2380300"/>
              </a:xfrm>
              <a:prstGeom prst="rect">
                <a:avLst/>
              </a:prstGeom>
              <a:noFill/>
              <a:ln>
                <a:noFill/>
              </a:ln>
            </p:spPr>
          </p:pic>
        </p:grpSp>
        <p:sp>
          <p:nvSpPr>
            <p:cNvPr id="1796" name="Google Shape;1796;p178"/>
            <p:cNvSpPr/>
            <p:nvPr/>
          </p:nvSpPr>
          <p:spPr>
            <a:xfrm flipH="1" rot="-10020000">
              <a:off x="773973" y="2032151"/>
              <a:ext cx="3621794" cy="527482"/>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17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Could not afford nutritious food</a:t>
            </a:r>
            <a:endParaRPr sz="1800">
              <a:solidFill>
                <a:schemeClr val="dk1"/>
              </a:solidFill>
              <a:latin typeface="Century Gothic"/>
              <a:ea typeface="Century Gothic"/>
              <a:cs typeface="Century Gothic"/>
              <a:sym typeface="Century Gothic"/>
            </a:endParaRPr>
          </a:p>
        </p:txBody>
      </p:sp>
      <p:grpSp>
        <p:nvGrpSpPr>
          <p:cNvPr id="1803" name="Google Shape;1803;p179"/>
          <p:cNvGrpSpPr/>
          <p:nvPr/>
        </p:nvGrpSpPr>
        <p:grpSpPr>
          <a:xfrm>
            <a:off x="1662113" y="1412381"/>
            <a:ext cx="8385264" cy="5040000"/>
            <a:chOff x="4585328" y="771700"/>
            <a:chExt cx="4420562" cy="2657299"/>
          </a:xfrm>
        </p:grpSpPr>
        <p:sp>
          <p:nvSpPr>
            <p:cNvPr id="1804" name="Google Shape;1804;p17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805" name="Google Shape;1805;p179"/>
            <p:cNvPicPr preferRelativeResize="0"/>
            <p:nvPr/>
          </p:nvPicPr>
          <p:blipFill rotWithShape="1">
            <a:blip r:embed="rId3">
              <a:alphaModFix/>
            </a:blip>
            <a:srcRect b="0" l="0" r="0" t="0"/>
            <a:stretch/>
          </p:blipFill>
          <p:spPr>
            <a:xfrm>
              <a:off x="4585328" y="1048699"/>
              <a:ext cx="4420562" cy="2380300"/>
            </a:xfrm>
            <a:prstGeom prst="rect">
              <a:avLst/>
            </a:prstGeom>
            <a:noFill/>
            <a:ln>
              <a:noFill/>
            </a:ln>
          </p:spPr>
        </p:pic>
        <p:cxnSp>
          <p:nvCxnSpPr>
            <p:cNvPr id="1806" name="Google Shape;1806;p179"/>
            <p:cNvCxnSpPr/>
            <p:nvPr/>
          </p:nvCxnSpPr>
          <p:spPr>
            <a:xfrm>
              <a:off x="5460632" y="2480650"/>
              <a:ext cx="3122053" cy="470780"/>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Disability/chronic illness</a:t>
            </a:r>
            <a:r>
              <a:rPr b="1" lang="en-US" sz="2800">
                <a:solidFill>
                  <a:srgbClr val="FFFFFF"/>
                </a:solidFill>
                <a:latin typeface="Century Gothic"/>
                <a:ea typeface="Century Gothic"/>
                <a:cs typeface="Century Gothic"/>
                <a:sym typeface="Century Gothic"/>
              </a:rPr>
              <a:t> 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241" name="Google Shape;241;p18"/>
          <p:cNvPicPr preferRelativeResize="0"/>
          <p:nvPr/>
        </p:nvPicPr>
        <p:blipFill rotWithShape="1">
          <a:blip r:embed="rId3">
            <a:alphaModFix/>
          </a:blip>
          <a:srcRect b="0" l="0" r="0" t="0"/>
          <a:stretch/>
        </p:blipFill>
        <p:spPr>
          <a:xfrm>
            <a:off x="1662113" y="1143001"/>
            <a:ext cx="8689975" cy="5303837"/>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sp>
        <p:nvSpPr>
          <p:cNvPr id="1812" name="Google Shape;1812;p180"/>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Could not afford nutritious food</a:t>
            </a:r>
            <a:endParaRPr sz="1800">
              <a:solidFill>
                <a:schemeClr val="dk1"/>
              </a:solidFill>
              <a:latin typeface="Century Gothic"/>
              <a:ea typeface="Century Gothic"/>
              <a:cs typeface="Century Gothic"/>
              <a:sym typeface="Century Gothic"/>
            </a:endParaRPr>
          </a:p>
        </p:txBody>
      </p:sp>
      <p:grpSp>
        <p:nvGrpSpPr>
          <p:cNvPr id="1813" name="Google Shape;1813;p180"/>
          <p:cNvGrpSpPr/>
          <p:nvPr/>
        </p:nvGrpSpPr>
        <p:grpSpPr>
          <a:xfrm>
            <a:off x="1662113" y="1376439"/>
            <a:ext cx="7741041" cy="5040000"/>
            <a:chOff x="131807" y="3625559"/>
            <a:chExt cx="4420562" cy="2878426"/>
          </a:xfrm>
        </p:grpSpPr>
        <p:sp>
          <p:nvSpPr>
            <p:cNvPr id="1814" name="Google Shape;1814;p180"/>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1815" name="Google Shape;1815;p180"/>
            <p:cNvPicPr preferRelativeResize="0"/>
            <p:nvPr/>
          </p:nvPicPr>
          <p:blipFill rotWithShape="1">
            <a:blip r:embed="rId3">
              <a:alphaModFix/>
            </a:blip>
            <a:srcRect b="0" l="0" r="0" t="0"/>
            <a:stretch/>
          </p:blipFill>
          <p:spPr>
            <a:xfrm>
              <a:off x="131807" y="3902557"/>
              <a:ext cx="4420562" cy="2601428"/>
            </a:xfrm>
            <a:prstGeom prst="rect">
              <a:avLst/>
            </a:prstGeom>
            <a:noFill/>
            <a:ln>
              <a:noFill/>
            </a:ln>
          </p:spPr>
        </p:pic>
      </p:gr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181"/>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Could not afford nutritious food</a:t>
            </a:r>
            <a:endParaRPr sz="1800">
              <a:solidFill>
                <a:schemeClr val="dk1"/>
              </a:solidFill>
              <a:latin typeface="Century Gothic"/>
              <a:ea typeface="Century Gothic"/>
              <a:cs typeface="Century Gothic"/>
              <a:sym typeface="Century Gothic"/>
            </a:endParaRPr>
          </a:p>
        </p:txBody>
      </p:sp>
      <p:grpSp>
        <p:nvGrpSpPr>
          <p:cNvPr id="1822" name="Google Shape;1822;p181"/>
          <p:cNvGrpSpPr/>
          <p:nvPr/>
        </p:nvGrpSpPr>
        <p:grpSpPr>
          <a:xfrm>
            <a:off x="1662113" y="1376439"/>
            <a:ext cx="7741041" cy="5040000"/>
            <a:chOff x="4585328" y="3625559"/>
            <a:chExt cx="4420562" cy="2878426"/>
          </a:xfrm>
        </p:grpSpPr>
        <p:sp>
          <p:nvSpPr>
            <p:cNvPr id="1823" name="Google Shape;1823;p181"/>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824" name="Google Shape;1824;p181"/>
            <p:cNvPicPr preferRelativeResize="0"/>
            <p:nvPr/>
          </p:nvPicPr>
          <p:blipFill rotWithShape="1">
            <a:blip r:embed="rId3">
              <a:alphaModFix/>
            </a:blip>
            <a:srcRect b="0" l="0" r="0" t="0"/>
            <a:stretch/>
          </p:blipFill>
          <p:spPr>
            <a:xfrm>
              <a:off x="4585328" y="3902557"/>
              <a:ext cx="4420562" cy="2601428"/>
            </a:xfrm>
            <a:prstGeom prst="rect">
              <a:avLst/>
            </a:prstGeom>
            <a:noFill/>
            <a:ln>
              <a:noFill/>
            </a:ln>
          </p:spPr>
        </p:pic>
      </p:gr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182"/>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Ate less (lack of food/money)</a:t>
            </a:r>
            <a:endParaRPr sz="1800">
              <a:solidFill>
                <a:schemeClr val="dk1"/>
              </a:solidFill>
              <a:latin typeface="Century Gothic"/>
              <a:ea typeface="Century Gothic"/>
              <a:cs typeface="Century Gothic"/>
              <a:sym typeface="Century Gothic"/>
            </a:endParaRPr>
          </a:p>
        </p:txBody>
      </p:sp>
      <p:grpSp>
        <p:nvGrpSpPr>
          <p:cNvPr id="1831" name="Google Shape;1831;p182"/>
          <p:cNvGrpSpPr/>
          <p:nvPr/>
        </p:nvGrpSpPr>
        <p:grpSpPr>
          <a:xfrm>
            <a:off x="1660526" y="760413"/>
            <a:ext cx="8867775" cy="5773737"/>
            <a:chOff x="135994" y="759810"/>
            <a:chExt cx="8867777" cy="5774338"/>
          </a:xfrm>
        </p:grpSpPr>
        <p:grpSp>
          <p:nvGrpSpPr>
            <p:cNvPr id="1832" name="Google Shape;1832;p182"/>
            <p:cNvGrpSpPr/>
            <p:nvPr/>
          </p:nvGrpSpPr>
          <p:grpSpPr>
            <a:xfrm>
              <a:off x="135994" y="759810"/>
              <a:ext cx="8867777" cy="5774338"/>
              <a:chOff x="135994" y="759810"/>
              <a:chExt cx="8867777" cy="5774338"/>
            </a:xfrm>
          </p:grpSpPr>
          <p:sp>
            <p:nvSpPr>
              <p:cNvPr id="1833" name="Google Shape;1833;p18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834" name="Google Shape;1834;p18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835" name="Google Shape;1835;p18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836" name="Google Shape;1836;p18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837" name="Google Shape;1837;p182"/>
              <p:cNvPicPr preferRelativeResize="0"/>
              <p:nvPr/>
            </p:nvPicPr>
            <p:blipFill rotWithShape="1">
              <a:blip r:embed="rId3">
                <a:alphaModFix/>
              </a:blip>
              <a:srcRect b="0" l="0" r="0" t="0"/>
              <a:stretch/>
            </p:blipFill>
            <p:spPr>
              <a:xfrm>
                <a:off x="135995" y="1036808"/>
                <a:ext cx="4372342" cy="2390205"/>
              </a:xfrm>
              <a:prstGeom prst="rect">
                <a:avLst/>
              </a:prstGeom>
              <a:noFill/>
              <a:ln>
                <a:noFill/>
              </a:ln>
            </p:spPr>
          </p:pic>
          <p:pic>
            <p:nvPicPr>
              <p:cNvPr id="1838" name="Google Shape;1838;p182"/>
              <p:cNvPicPr preferRelativeResize="0"/>
              <p:nvPr/>
            </p:nvPicPr>
            <p:blipFill rotWithShape="1">
              <a:blip r:embed="rId4">
                <a:alphaModFix/>
              </a:blip>
              <a:srcRect b="0" l="0" r="0" t="0"/>
              <a:stretch/>
            </p:blipFill>
            <p:spPr>
              <a:xfrm>
                <a:off x="4569883" y="1036805"/>
                <a:ext cx="4433888" cy="2390205"/>
              </a:xfrm>
              <a:prstGeom prst="rect">
                <a:avLst/>
              </a:prstGeom>
              <a:noFill/>
              <a:ln>
                <a:noFill/>
              </a:ln>
            </p:spPr>
          </p:pic>
          <p:pic>
            <p:nvPicPr>
              <p:cNvPr id="1839" name="Google Shape;1839;p182"/>
              <p:cNvPicPr preferRelativeResize="0"/>
              <p:nvPr/>
            </p:nvPicPr>
            <p:blipFill rotWithShape="1">
              <a:blip r:embed="rId5">
                <a:alphaModFix/>
              </a:blip>
              <a:srcRect b="0" l="0" r="0" t="0"/>
              <a:stretch/>
            </p:blipFill>
            <p:spPr>
              <a:xfrm>
                <a:off x="135994" y="3902557"/>
                <a:ext cx="4372343" cy="2631591"/>
              </a:xfrm>
              <a:prstGeom prst="rect">
                <a:avLst/>
              </a:prstGeom>
              <a:noFill/>
              <a:ln>
                <a:noFill/>
              </a:ln>
            </p:spPr>
          </p:pic>
          <p:pic>
            <p:nvPicPr>
              <p:cNvPr id="1840" name="Google Shape;1840;p182"/>
              <p:cNvPicPr preferRelativeResize="0"/>
              <p:nvPr/>
            </p:nvPicPr>
            <p:blipFill rotWithShape="1">
              <a:blip r:embed="rId6">
                <a:alphaModFix/>
              </a:blip>
              <a:srcRect b="0" l="0" r="0" t="0"/>
              <a:stretch/>
            </p:blipFill>
            <p:spPr>
              <a:xfrm>
                <a:off x="4569882" y="3902557"/>
                <a:ext cx="4433887" cy="2631591"/>
              </a:xfrm>
              <a:prstGeom prst="rect">
                <a:avLst/>
              </a:prstGeom>
              <a:noFill/>
              <a:ln>
                <a:noFill/>
              </a:ln>
            </p:spPr>
          </p:pic>
          <p:cxnSp>
            <p:nvCxnSpPr>
              <p:cNvPr id="1841" name="Google Shape;1841;p182"/>
              <p:cNvCxnSpPr/>
              <p:nvPr/>
            </p:nvCxnSpPr>
            <p:spPr>
              <a:xfrm>
                <a:off x="5460632" y="2534970"/>
                <a:ext cx="3076786" cy="497941"/>
              </a:xfrm>
              <a:prstGeom prst="straightConnector1">
                <a:avLst/>
              </a:prstGeom>
              <a:noFill/>
              <a:ln cap="flat" cmpd="sng" w="25400">
                <a:solidFill>
                  <a:srgbClr val="C00000"/>
                </a:solidFill>
                <a:prstDash val="solid"/>
                <a:miter lim="800000"/>
                <a:headEnd len="sm" w="sm" type="none"/>
                <a:tailEnd len="lg" w="lg" type="stealth"/>
              </a:ln>
            </p:spPr>
          </p:cxnSp>
        </p:grpSp>
        <p:sp>
          <p:nvSpPr>
            <p:cNvPr id="1842" name="Google Shape;1842;p182"/>
            <p:cNvSpPr/>
            <p:nvPr/>
          </p:nvSpPr>
          <p:spPr>
            <a:xfrm flipH="1" rot="-10260000">
              <a:off x="699993" y="2142705"/>
              <a:ext cx="3818555" cy="590355"/>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183"/>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Ate less (lack of food/money)</a:t>
            </a:r>
            <a:endParaRPr sz="1800">
              <a:solidFill>
                <a:schemeClr val="dk1"/>
              </a:solidFill>
              <a:latin typeface="Century Gothic"/>
              <a:ea typeface="Century Gothic"/>
              <a:cs typeface="Century Gothic"/>
              <a:sym typeface="Century Gothic"/>
            </a:endParaRPr>
          </a:p>
        </p:txBody>
      </p:sp>
      <p:grpSp>
        <p:nvGrpSpPr>
          <p:cNvPr id="1849" name="Google Shape;1849;p183"/>
          <p:cNvGrpSpPr/>
          <p:nvPr/>
        </p:nvGrpSpPr>
        <p:grpSpPr>
          <a:xfrm>
            <a:off x="1662113" y="1254188"/>
            <a:ext cx="8325080" cy="5040000"/>
            <a:chOff x="135995" y="759810"/>
            <a:chExt cx="4405222" cy="2667203"/>
          </a:xfrm>
        </p:grpSpPr>
        <p:grpSp>
          <p:nvGrpSpPr>
            <p:cNvPr id="1850" name="Google Shape;1850;p183"/>
            <p:cNvGrpSpPr/>
            <p:nvPr/>
          </p:nvGrpSpPr>
          <p:grpSpPr>
            <a:xfrm>
              <a:off x="135995" y="759810"/>
              <a:ext cx="4372342" cy="2667203"/>
              <a:chOff x="135995" y="759810"/>
              <a:chExt cx="4372342" cy="2667203"/>
            </a:xfrm>
          </p:grpSpPr>
          <p:sp>
            <p:nvSpPr>
              <p:cNvPr id="1851" name="Google Shape;1851;p18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852" name="Google Shape;1852;p183"/>
              <p:cNvPicPr preferRelativeResize="0"/>
              <p:nvPr/>
            </p:nvPicPr>
            <p:blipFill rotWithShape="1">
              <a:blip r:embed="rId3">
                <a:alphaModFix/>
              </a:blip>
              <a:srcRect b="0" l="0" r="0" t="0"/>
              <a:stretch/>
            </p:blipFill>
            <p:spPr>
              <a:xfrm>
                <a:off x="135995" y="1036808"/>
                <a:ext cx="4372342" cy="2390205"/>
              </a:xfrm>
              <a:prstGeom prst="rect">
                <a:avLst/>
              </a:prstGeom>
              <a:noFill/>
              <a:ln>
                <a:noFill/>
              </a:ln>
            </p:spPr>
          </p:pic>
        </p:grpSp>
        <p:sp>
          <p:nvSpPr>
            <p:cNvPr id="1853" name="Google Shape;1853;p183"/>
            <p:cNvSpPr/>
            <p:nvPr/>
          </p:nvSpPr>
          <p:spPr>
            <a:xfrm flipH="1" rot="-10260000">
              <a:off x="699993" y="2142705"/>
              <a:ext cx="3818555" cy="590355"/>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54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sp>
        <p:nvSpPr>
          <p:cNvPr id="1859" name="Google Shape;1859;p184"/>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Ate less (lack of food/money)</a:t>
            </a:r>
            <a:endParaRPr sz="1800">
              <a:solidFill>
                <a:schemeClr val="dk1"/>
              </a:solidFill>
              <a:latin typeface="Century Gothic"/>
              <a:ea typeface="Century Gothic"/>
              <a:cs typeface="Century Gothic"/>
              <a:sym typeface="Century Gothic"/>
            </a:endParaRPr>
          </a:p>
        </p:txBody>
      </p:sp>
      <p:grpSp>
        <p:nvGrpSpPr>
          <p:cNvPr id="1860" name="Google Shape;1860;p184"/>
          <p:cNvGrpSpPr/>
          <p:nvPr/>
        </p:nvGrpSpPr>
        <p:grpSpPr>
          <a:xfrm>
            <a:off x="1662113" y="1339230"/>
            <a:ext cx="8416780" cy="5040000"/>
            <a:chOff x="4569883" y="771700"/>
            <a:chExt cx="4433888" cy="2655310"/>
          </a:xfrm>
        </p:grpSpPr>
        <p:sp>
          <p:nvSpPr>
            <p:cNvPr id="1861" name="Google Shape;1861;p18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862" name="Google Shape;1862;p184"/>
            <p:cNvPicPr preferRelativeResize="0"/>
            <p:nvPr/>
          </p:nvPicPr>
          <p:blipFill rotWithShape="1">
            <a:blip r:embed="rId3">
              <a:alphaModFix/>
            </a:blip>
            <a:srcRect b="0" l="0" r="0" t="0"/>
            <a:stretch/>
          </p:blipFill>
          <p:spPr>
            <a:xfrm>
              <a:off x="4569883" y="1036805"/>
              <a:ext cx="4433888" cy="2390205"/>
            </a:xfrm>
            <a:prstGeom prst="rect">
              <a:avLst/>
            </a:prstGeom>
            <a:noFill/>
            <a:ln>
              <a:noFill/>
            </a:ln>
          </p:spPr>
        </p:pic>
        <p:cxnSp>
          <p:nvCxnSpPr>
            <p:cNvPr id="1863" name="Google Shape;1863;p184"/>
            <p:cNvCxnSpPr/>
            <p:nvPr/>
          </p:nvCxnSpPr>
          <p:spPr>
            <a:xfrm>
              <a:off x="5460632" y="2534970"/>
              <a:ext cx="3076786" cy="497941"/>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p185"/>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Ate less (lack of food/money)</a:t>
            </a:r>
            <a:endParaRPr sz="1800">
              <a:solidFill>
                <a:schemeClr val="dk1"/>
              </a:solidFill>
              <a:latin typeface="Century Gothic"/>
              <a:ea typeface="Century Gothic"/>
              <a:cs typeface="Century Gothic"/>
              <a:sym typeface="Century Gothic"/>
            </a:endParaRPr>
          </a:p>
        </p:txBody>
      </p:sp>
      <p:grpSp>
        <p:nvGrpSpPr>
          <p:cNvPr id="1870" name="Google Shape;1870;p185"/>
          <p:cNvGrpSpPr/>
          <p:nvPr/>
        </p:nvGrpSpPr>
        <p:grpSpPr>
          <a:xfrm>
            <a:off x="1662113" y="1248424"/>
            <a:ext cx="7577197" cy="5040000"/>
            <a:chOff x="135994" y="3625559"/>
            <a:chExt cx="4372344" cy="2908589"/>
          </a:xfrm>
        </p:grpSpPr>
        <p:sp>
          <p:nvSpPr>
            <p:cNvPr id="1871" name="Google Shape;1871;p18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1872" name="Google Shape;1872;p185"/>
            <p:cNvPicPr preferRelativeResize="0"/>
            <p:nvPr/>
          </p:nvPicPr>
          <p:blipFill rotWithShape="1">
            <a:blip r:embed="rId3">
              <a:alphaModFix/>
            </a:blip>
            <a:srcRect b="0" l="0" r="0" t="0"/>
            <a:stretch/>
          </p:blipFill>
          <p:spPr>
            <a:xfrm>
              <a:off x="135994" y="3902557"/>
              <a:ext cx="4372343" cy="2631591"/>
            </a:xfrm>
            <a:prstGeom prst="rect">
              <a:avLst/>
            </a:prstGeom>
            <a:noFill/>
            <a:ln>
              <a:noFill/>
            </a:ln>
          </p:spPr>
        </p:pic>
      </p:gr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186"/>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Food insecurity: Ate less (lack of food/money)</a:t>
            </a:r>
            <a:endParaRPr sz="1800">
              <a:solidFill>
                <a:schemeClr val="dk1"/>
              </a:solidFill>
              <a:latin typeface="Century Gothic"/>
              <a:ea typeface="Century Gothic"/>
              <a:cs typeface="Century Gothic"/>
              <a:sym typeface="Century Gothic"/>
            </a:endParaRPr>
          </a:p>
        </p:txBody>
      </p:sp>
      <p:grpSp>
        <p:nvGrpSpPr>
          <p:cNvPr id="1879" name="Google Shape;1879;p186"/>
          <p:cNvGrpSpPr/>
          <p:nvPr/>
        </p:nvGrpSpPr>
        <p:grpSpPr>
          <a:xfrm>
            <a:off x="1662113" y="1376439"/>
            <a:ext cx="7683862" cy="5040000"/>
            <a:chOff x="4569882" y="3625559"/>
            <a:chExt cx="4433887" cy="2908589"/>
          </a:xfrm>
        </p:grpSpPr>
        <p:sp>
          <p:nvSpPr>
            <p:cNvPr id="1880" name="Google Shape;1880;p18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881" name="Google Shape;1881;p186"/>
            <p:cNvPicPr preferRelativeResize="0"/>
            <p:nvPr/>
          </p:nvPicPr>
          <p:blipFill rotWithShape="1">
            <a:blip r:embed="rId3">
              <a:alphaModFix/>
            </a:blip>
            <a:srcRect b="0" l="0" r="0" t="0"/>
            <a:stretch/>
          </p:blipFill>
          <p:spPr>
            <a:xfrm>
              <a:off x="4569882" y="3902557"/>
              <a:ext cx="4433887" cy="2631591"/>
            </a:xfrm>
            <a:prstGeom prst="rect">
              <a:avLst/>
            </a:prstGeom>
            <a:noFill/>
            <a:ln>
              <a:noFill/>
            </a:ln>
          </p:spPr>
        </p:pic>
      </p:gr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grpSp>
        <p:nvGrpSpPr>
          <p:cNvPr id="1887" name="Google Shape;1887;p187"/>
          <p:cNvGrpSpPr/>
          <p:nvPr/>
        </p:nvGrpSpPr>
        <p:grpSpPr>
          <a:xfrm>
            <a:off x="2663825" y="900112"/>
            <a:ext cx="6621462" cy="4710112"/>
            <a:chOff x="1140591" y="900331"/>
            <a:chExt cx="6621278" cy="4709160"/>
          </a:xfrm>
        </p:grpSpPr>
        <p:grpSp>
          <p:nvGrpSpPr>
            <p:cNvPr id="1888" name="Google Shape;1888;p187"/>
            <p:cNvGrpSpPr/>
            <p:nvPr/>
          </p:nvGrpSpPr>
          <p:grpSpPr>
            <a:xfrm>
              <a:off x="1140591" y="900331"/>
              <a:ext cx="6621278" cy="4709160"/>
              <a:chOff x="1140591" y="900331"/>
              <a:chExt cx="6621278" cy="4709160"/>
            </a:xfrm>
          </p:grpSpPr>
          <p:grpSp>
            <p:nvGrpSpPr>
              <p:cNvPr id="1889" name="Google Shape;1889;p187"/>
              <p:cNvGrpSpPr/>
              <p:nvPr/>
            </p:nvGrpSpPr>
            <p:grpSpPr>
              <a:xfrm>
                <a:off x="1140591" y="1974751"/>
                <a:ext cx="6621278" cy="2560320"/>
                <a:chOff x="1140591" y="1974751"/>
                <a:chExt cx="6621278" cy="2560320"/>
              </a:xfrm>
            </p:grpSpPr>
            <p:sp>
              <p:nvSpPr>
                <p:cNvPr id="1890" name="Google Shape;1890;p187"/>
                <p:cNvSpPr/>
                <p:nvPr/>
              </p:nvSpPr>
              <p:spPr>
                <a:xfrm>
                  <a:off x="2622430" y="1974751"/>
                  <a:ext cx="3657600" cy="2560320"/>
                </a:xfrm>
                <a:prstGeom prst="hexagon">
                  <a:avLst>
                    <a:gd fmla="val 3780" name="adj"/>
                    <a:gd fmla="val 115470" name="vf"/>
                  </a:avLst>
                </a:prstGeom>
                <a:solidFill>
                  <a:srgbClr val="CBD7AA"/>
                </a:solidFill>
                <a:ln cap="flat" cmpd="sng" w="25400">
                  <a:solidFill>
                    <a:srgbClr val="006B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6BB6"/>
                      </a:solidFill>
                      <a:latin typeface="Century Gothic"/>
                      <a:ea typeface="Century Gothic"/>
                      <a:cs typeface="Century Gothic"/>
                      <a:sym typeface="Century Gothic"/>
                    </a:rPr>
                    <a:t>Six Areas of Focus</a:t>
                  </a:r>
                  <a:endParaRPr sz="3600">
                    <a:solidFill>
                      <a:srgbClr val="006BB6"/>
                    </a:solidFill>
                    <a:latin typeface="Century Gothic"/>
                    <a:ea typeface="Century Gothic"/>
                    <a:cs typeface="Century Gothic"/>
                    <a:sym typeface="Century Gothic"/>
                  </a:endParaRPr>
                </a:p>
              </p:txBody>
            </p:sp>
            <p:sp>
              <p:nvSpPr>
                <p:cNvPr id="1891" name="Google Shape;1891;p187"/>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2060"/>
                      </a:solidFill>
                      <a:latin typeface="Arial"/>
                      <a:ea typeface="Arial"/>
                      <a:cs typeface="Arial"/>
                      <a:sym typeface="Arial"/>
                    </a:rPr>
                    <a:t>HEALTH</a:t>
                  </a:r>
                  <a:endParaRPr sz="1800">
                    <a:solidFill>
                      <a:schemeClr val="dk1"/>
                    </a:solidFill>
                    <a:latin typeface="Calibri"/>
                    <a:ea typeface="Calibri"/>
                    <a:cs typeface="Calibri"/>
                    <a:sym typeface="Calibri"/>
                  </a:endParaRPr>
                </a:p>
              </p:txBody>
            </p:sp>
            <p:sp>
              <p:nvSpPr>
                <p:cNvPr id="1892" name="Google Shape;1892;p187"/>
                <p:cNvSpPr/>
                <p:nvPr/>
              </p:nvSpPr>
              <p:spPr>
                <a:xfrm>
                  <a:off x="5750189"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FEELINGS</a:t>
                  </a:r>
                  <a:endParaRPr sz="1800">
                    <a:solidFill>
                      <a:srgbClr val="006BB6"/>
                    </a:solidFill>
                    <a:latin typeface="Century Gothic"/>
                    <a:ea typeface="Century Gothic"/>
                    <a:cs typeface="Century Gothic"/>
                    <a:sym typeface="Century Gothic"/>
                  </a:endParaRPr>
                </a:p>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 of TRUST</a:t>
                  </a:r>
                  <a:endParaRPr sz="1800">
                    <a:solidFill>
                      <a:srgbClr val="006BB6"/>
                    </a:solidFill>
                    <a:latin typeface="Century Gothic"/>
                    <a:ea typeface="Century Gothic"/>
                    <a:cs typeface="Century Gothic"/>
                    <a:sym typeface="Century Gothic"/>
                  </a:endParaRPr>
                </a:p>
              </p:txBody>
            </p:sp>
          </p:grpSp>
          <p:grpSp>
            <p:nvGrpSpPr>
              <p:cNvPr id="1893" name="Google Shape;1893;p187"/>
              <p:cNvGrpSpPr/>
              <p:nvPr/>
            </p:nvGrpSpPr>
            <p:grpSpPr>
              <a:xfrm>
                <a:off x="2256670" y="900331"/>
                <a:ext cx="4389120" cy="1371600"/>
                <a:chOff x="2256670" y="900331"/>
                <a:chExt cx="4389120" cy="1371600"/>
              </a:xfrm>
            </p:grpSpPr>
            <p:sp>
              <p:nvSpPr>
                <p:cNvPr id="1894" name="Google Shape;1894;p187"/>
                <p:cNvSpPr/>
                <p:nvPr/>
              </p:nvSpPr>
              <p:spPr>
                <a:xfrm>
                  <a:off x="225667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SOCIAL ISOLATION</a:t>
                  </a:r>
                  <a:endParaRPr sz="1800">
                    <a:solidFill>
                      <a:srgbClr val="006BB6"/>
                    </a:solidFill>
                    <a:latin typeface="Century Gothic"/>
                    <a:ea typeface="Century Gothic"/>
                    <a:cs typeface="Century Gothic"/>
                    <a:sym typeface="Century Gothic"/>
                  </a:endParaRPr>
                </a:p>
              </p:txBody>
            </p:sp>
            <p:sp>
              <p:nvSpPr>
                <p:cNvPr id="1895" name="Google Shape;1895;p187"/>
                <p:cNvSpPr/>
                <p:nvPr/>
              </p:nvSpPr>
              <p:spPr>
                <a:xfrm>
                  <a:off x="4634110" y="90033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spcBef>
                      <a:spcPts val="0"/>
                    </a:spcBef>
                    <a:spcAft>
                      <a:spcPts val="0"/>
                    </a:spcAft>
                    <a:buNone/>
                  </a:pPr>
                  <a:r>
                    <a:rPr lang="en-US" sz="2000">
                      <a:solidFill>
                        <a:srgbClr val="006BB6"/>
                      </a:solidFill>
                      <a:latin typeface="Century Gothic"/>
                      <a:ea typeface="Century Gothic"/>
                      <a:cs typeface="Century Gothic"/>
                      <a:sym typeface="Century Gothic"/>
                    </a:rPr>
                    <a:t>SENSE of COMMUNITY</a:t>
                  </a:r>
                  <a:endParaRPr sz="1800">
                    <a:solidFill>
                      <a:srgbClr val="006BB6"/>
                    </a:solidFill>
                    <a:latin typeface="Century Gothic"/>
                    <a:ea typeface="Century Gothic"/>
                    <a:cs typeface="Century Gothic"/>
                    <a:sym typeface="Century Gothic"/>
                  </a:endParaRPr>
                </a:p>
              </p:txBody>
            </p:sp>
          </p:grpSp>
          <p:grpSp>
            <p:nvGrpSpPr>
              <p:cNvPr id="1896" name="Google Shape;1896;p187"/>
              <p:cNvGrpSpPr/>
              <p:nvPr/>
            </p:nvGrpSpPr>
            <p:grpSpPr>
              <a:xfrm>
                <a:off x="2256670" y="4237891"/>
                <a:ext cx="4389120" cy="1371600"/>
                <a:chOff x="2256670" y="4237891"/>
                <a:chExt cx="4389120" cy="1371600"/>
              </a:xfrm>
            </p:grpSpPr>
            <p:sp>
              <p:nvSpPr>
                <p:cNvPr id="1897" name="Google Shape;1897;p187"/>
                <p:cNvSpPr/>
                <p:nvPr/>
              </p:nvSpPr>
              <p:spPr>
                <a:xfrm>
                  <a:off x="225667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Arial"/>
                      <a:ea typeface="Arial"/>
                      <a:cs typeface="Arial"/>
                      <a:sym typeface="Arial"/>
                    </a:rPr>
                    <a:t>POVERTY</a:t>
                  </a:r>
                  <a:endParaRPr sz="1800">
                    <a:solidFill>
                      <a:srgbClr val="006BB6"/>
                    </a:solidFill>
                    <a:latin typeface="Calibri"/>
                    <a:ea typeface="Calibri"/>
                    <a:cs typeface="Calibri"/>
                    <a:sym typeface="Calibri"/>
                  </a:endParaRPr>
                </a:p>
              </p:txBody>
            </p:sp>
            <p:sp>
              <p:nvSpPr>
                <p:cNvPr id="1898" name="Google Shape;1898;p187"/>
                <p:cNvSpPr/>
                <p:nvPr/>
              </p:nvSpPr>
              <p:spPr>
                <a:xfrm>
                  <a:off x="4634110" y="423789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FFFFFF"/>
                </a:solidFill>
                <a:ln cap="flat" cmpd="sng" w="25400">
                  <a:solidFill>
                    <a:srgbClr val="006BB6"/>
                  </a:solidFill>
                  <a:prstDash val="solid"/>
                  <a:miter lim="800000"/>
                  <a:headEnd len="sm" w="sm" type="none"/>
                  <a:tailEnd len="sm" w="sm" type="none"/>
                </a:ln>
              </p:spPr>
              <p:txBody>
                <a:bodyPr anchorCtr="0" anchor="ctr" bIns="156700" lIns="0" spcFirstLastPara="1" rIns="0" wrap="square" tIns="156700">
                  <a:noAutofit/>
                </a:bodyPr>
                <a:lstStyle/>
                <a:p>
                  <a:pPr indent="0" lvl="0" marL="0" marR="0" rtl="0" algn="ctr">
                    <a:spcBef>
                      <a:spcPts val="0"/>
                    </a:spcBef>
                    <a:spcAft>
                      <a:spcPts val="0"/>
                    </a:spcAft>
                    <a:buNone/>
                  </a:pPr>
                  <a:r>
                    <a:rPr lang="en-US" sz="1800">
                      <a:solidFill>
                        <a:srgbClr val="006BB6"/>
                      </a:solidFill>
                      <a:latin typeface="Century Gothic"/>
                      <a:ea typeface="Century Gothic"/>
                      <a:cs typeface="Century Gothic"/>
                      <a:sym typeface="Century Gothic"/>
                    </a:rPr>
                    <a:t>EXPERIENCE of DISCRIMINATION</a:t>
                  </a:r>
                  <a:endParaRPr sz="1800">
                    <a:solidFill>
                      <a:srgbClr val="006BB6"/>
                    </a:solidFill>
                    <a:latin typeface="Century Gothic"/>
                    <a:ea typeface="Century Gothic"/>
                    <a:cs typeface="Century Gothic"/>
                    <a:sym typeface="Century Gothic"/>
                  </a:endParaRPr>
                </a:p>
              </p:txBody>
            </p:sp>
          </p:grpSp>
        </p:grpSp>
        <p:sp>
          <p:nvSpPr>
            <p:cNvPr id="1899" name="Google Shape;1899;p187"/>
            <p:cNvSpPr/>
            <p:nvPr/>
          </p:nvSpPr>
          <p:spPr>
            <a:xfrm>
              <a:off x="1140591" y="2569111"/>
              <a:ext cx="2011680" cy="1371600"/>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005F73">
                <a:alpha val="24313"/>
              </a:srgbClr>
            </a:solidFill>
            <a:ln cap="flat" cmpd="sng" w="9525">
              <a:solidFill>
                <a:srgbClr val="3D4B5F"/>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
        <p:nvSpPr>
          <p:cNvPr id="1900" name="Google Shape;1900;p187"/>
          <p:cNvSpPr/>
          <p:nvPr/>
        </p:nvSpPr>
        <p:spPr>
          <a:xfrm>
            <a:off x="2663825" y="2569228"/>
            <a:ext cx="2011736" cy="1371878"/>
          </a:xfrm>
          <a:custGeom>
            <a:rect b="b" l="l" r="r" t="t"/>
            <a:pathLst>
              <a:path extrusionOk="0" h="1961388" w="1961388">
                <a:moveTo>
                  <a:pt x="0" y="326905"/>
                </a:moveTo>
                <a:cubicBezTo>
                  <a:pt x="0" y="146360"/>
                  <a:pt x="146360" y="0"/>
                  <a:pt x="326905" y="0"/>
                </a:cubicBezTo>
                <a:lnTo>
                  <a:pt x="1634483" y="0"/>
                </a:lnTo>
                <a:cubicBezTo>
                  <a:pt x="1815028" y="0"/>
                  <a:pt x="1961388" y="146360"/>
                  <a:pt x="1961388" y="326905"/>
                </a:cubicBezTo>
                <a:lnTo>
                  <a:pt x="1961388" y="1634483"/>
                </a:lnTo>
                <a:cubicBezTo>
                  <a:pt x="1961388" y="1815028"/>
                  <a:pt x="1815028" y="1961388"/>
                  <a:pt x="1634483" y="1961388"/>
                </a:cubicBezTo>
                <a:lnTo>
                  <a:pt x="326905" y="1961388"/>
                </a:lnTo>
                <a:cubicBezTo>
                  <a:pt x="146360" y="1961388"/>
                  <a:pt x="0" y="1815028"/>
                  <a:pt x="0" y="1634483"/>
                </a:cubicBezTo>
                <a:lnTo>
                  <a:pt x="0" y="326905"/>
                </a:lnTo>
                <a:close/>
              </a:path>
            </a:pathLst>
          </a:custGeom>
          <a:solidFill>
            <a:srgbClr val="C4DDEA"/>
          </a:solidFill>
          <a:ln cap="flat" cmpd="sng" w="25400">
            <a:solidFill>
              <a:srgbClr val="006BB6"/>
            </a:solidFill>
            <a:prstDash val="solid"/>
            <a:miter lim="800000"/>
            <a:headEnd len="sm" w="sm" type="none"/>
            <a:tailEnd len="sm" w="sm" type="none"/>
          </a:ln>
        </p:spPr>
        <p:txBody>
          <a:bodyPr anchorCtr="0" anchor="ctr" bIns="156700" lIns="156700" spcFirstLastPara="1" rIns="156700" wrap="square" tIns="156700">
            <a:noAutofit/>
          </a:bodyPr>
          <a:lstStyle/>
          <a:p>
            <a:pPr indent="0" lvl="0" marL="0" marR="0" rtl="0" algn="ctr">
              <a:lnSpc>
                <a:spcPct val="90000"/>
              </a:lnSpc>
              <a:spcBef>
                <a:spcPts val="0"/>
              </a:spcBef>
              <a:spcAft>
                <a:spcPts val="0"/>
              </a:spcAft>
              <a:buNone/>
            </a:pPr>
            <a:r>
              <a:rPr lang="en-US" sz="2000">
                <a:solidFill>
                  <a:srgbClr val="006BB6"/>
                </a:solidFill>
                <a:latin typeface="Century Gothic"/>
                <a:ea typeface="Century Gothic"/>
                <a:cs typeface="Century Gothic"/>
                <a:sym typeface="Century Gothic"/>
              </a:rPr>
              <a:t>HEALTH</a:t>
            </a:r>
            <a:endParaRPr sz="1800">
              <a:solidFill>
                <a:srgbClr val="006BB6"/>
              </a:solidFill>
              <a:latin typeface="Century Gothic"/>
              <a:ea typeface="Century Gothic"/>
              <a:cs typeface="Century Gothic"/>
              <a:sym typeface="Century Gothic"/>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5" name="Shape 1905"/>
        <p:cNvGrpSpPr/>
        <p:nvPr/>
      </p:nvGrpSpPr>
      <p:grpSpPr>
        <a:xfrm>
          <a:off x="0" y="0"/>
          <a:ext cx="0" cy="0"/>
          <a:chOff x="0" y="0"/>
          <a:chExt cx="0" cy="0"/>
        </a:xfrm>
      </p:grpSpPr>
      <p:sp>
        <p:nvSpPr>
          <p:cNvPr id="1906" name="Google Shape;1906;p188"/>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and mental health in Nova Scotia</a:t>
            </a:r>
            <a:endParaRPr sz="1800">
              <a:solidFill>
                <a:schemeClr val="lt1"/>
              </a:solidFill>
              <a:latin typeface="Century Gothic"/>
              <a:ea typeface="Century Gothic"/>
              <a:cs typeface="Century Gothic"/>
              <a:sym typeface="Century Gothic"/>
            </a:endParaRPr>
          </a:p>
        </p:txBody>
      </p:sp>
      <p:pic>
        <p:nvPicPr>
          <p:cNvPr id="1907" name="Google Shape;1907;p188"/>
          <p:cNvPicPr preferRelativeResize="0"/>
          <p:nvPr/>
        </p:nvPicPr>
        <p:blipFill rotWithShape="1">
          <a:blip r:embed="rId3">
            <a:alphaModFix/>
          </a:blip>
          <a:srcRect b="0" l="0" r="0" t="0"/>
          <a:stretch/>
        </p:blipFill>
        <p:spPr>
          <a:xfrm>
            <a:off x="1725612" y="1189037"/>
            <a:ext cx="8869362" cy="4913312"/>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189"/>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health in Nova Scotia</a:t>
            </a:r>
            <a:endParaRPr sz="1800">
              <a:solidFill>
                <a:schemeClr val="lt1"/>
              </a:solidFill>
              <a:latin typeface="Century Gothic"/>
              <a:ea typeface="Century Gothic"/>
              <a:cs typeface="Century Gothic"/>
              <a:sym typeface="Century Gothic"/>
            </a:endParaRPr>
          </a:p>
        </p:txBody>
      </p:sp>
      <p:grpSp>
        <p:nvGrpSpPr>
          <p:cNvPr id="1914" name="Google Shape;1914;p189"/>
          <p:cNvGrpSpPr/>
          <p:nvPr/>
        </p:nvGrpSpPr>
        <p:grpSpPr>
          <a:xfrm>
            <a:off x="1662113" y="760412"/>
            <a:ext cx="8897937" cy="5689600"/>
            <a:chOff x="138111" y="759810"/>
            <a:chExt cx="8897600" cy="5690520"/>
          </a:xfrm>
        </p:grpSpPr>
        <p:sp>
          <p:nvSpPr>
            <p:cNvPr id="1915" name="Google Shape;1915;p18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916" name="Google Shape;1916;p189"/>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917" name="Google Shape;1917;p189"/>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918" name="Google Shape;1918;p189"/>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919" name="Google Shape;1919;p189"/>
            <p:cNvPicPr preferRelativeResize="0"/>
            <p:nvPr/>
          </p:nvPicPr>
          <p:blipFill rotWithShape="1">
            <a:blip r:embed="rId3">
              <a:alphaModFix/>
            </a:blip>
            <a:srcRect b="0" l="0" r="0" t="0"/>
            <a:stretch/>
          </p:blipFill>
          <p:spPr>
            <a:xfrm>
              <a:off x="143602" y="3902558"/>
              <a:ext cx="4574702" cy="2547772"/>
            </a:xfrm>
            <a:prstGeom prst="rect">
              <a:avLst/>
            </a:prstGeom>
            <a:noFill/>
            <a:ln>
              <a:noFill/>
            </a:ln>
          </p:spPr>
        </p:pic>
        <p:pic>
          <p:nvPicPr>
            <p:cNvPr id="1920" name="Google Shape;1920;p189"/>
            <p:cNvPicPr preferRelativeResize="0"/>
            <p:nvPr/>
          </p:nvPicPr>
          <p:blipFill rotWithShape="1">
            <a:blip r:embed="rId4">
              <a:alphaModFix/>
            </a:blip>
            <a:srcRect b="0" l="0" r="0" t="0"/>
            <a:stretch/>
          </p:blipFill>
          <p:spPr>
            <a:xfrm>
              <a:off x="4718304" y="1036809"/>
              <a:ext cx="4317407" cy="2392191"/>
            </a:xfrm>
            <a:prstGeom prst="rect">
              <a:avLst/>
            </a:prstGeom>
            <a:noFill/>
            <a:ln>
              <a:noFill/>
            </a:ln>
          </p:spPr>
        </p:pic>
        <p:pic>
          <p:nvPicPr>
            <p:cNvPr id="1921" name="Google Shape;1921;p189"/>
            <p:cNvPicPr preferRelativeResize="0"/>
            <p:nvPr/>
          </p:nvPicPr>
          <p:blipFill rotWithShape="1">
            <a:blip r:embed="rId5">
              <a:alphaModFix/>
            </a:blip>
            <a:srcRect b="0" l="0" r="0" t="0"/>
            <a:stretch/>
          </p:blipFill>
          <p:spPr>
            <a:xfrm>
              <a:off x="138111" y="1036809"/>
              <a:ext cx="4574702" cy="2392190"/>
            </a:xfrm>
            <a:prstGeom prst="rect">
              <a:avLst/>
            </a:prstGeom>
            <a:noFill/>
            <a:ln>
              <a:noFill/>
            </a:ln>
          </p:spPr>
        </p:pic>
        <p:pic>
          <p:nvPicPr>
            <p:cNvPr id="1922" name="Google Shape;1922;p189"/>
            <p:cNvPicPr preferRelativeResize="0"/>
            <p:nvPr/>
          </p:nvPicPr>
          <p:blipFill rotWithShape="1">
            <a:blip r:embed="rId6">
              <a:alphaModFix/>
            </a:blip>
            <a:srcRect b="0" l="0" r="0" t="0"/>
            <a:stretch/>
          </p:blipFill>
          <p:spPr>
            <a:xfrm>
              <a:off x="4712813" y="3902557"/>
              <a:ext cx="4317407" cy="2547772"/>
            </a:xfrm>
            <a:prstGeom prst="rect">
              <a:avLst/>
            </a:prstGeom>
            <a:noFill/>
            <a:ln>
              <a:noFill/>
            </a:ln>
          </p:spPr>
        </p:pic>
        <p:cxnSp>
          <p:nvCxnSpPr>
            <p:cNvPr id="1923" name="Google Shape;1923;p189"/>
            <p:cNvCxnSpPr/>
            <p:nvPr/>
          </p:nvCxnSpPr>
          <p:spPr>
            <a:xfrm flipH="1" rot="10800000">
              <a:off x="769545" y="1837853"/>
              <a:ext cx="3802455" cy="470781"/>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New residents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grpSp>
        <p:nvGrpSpPr>
          <p:cNvPr id="248" name="Google Shape;248;p19"/>
          <p:cNvGrpSpPr/>
          <p:nvPr/>
        </p:nvGrpSpPr>
        <p:grpSpPr>
          <a:xfrm>
            <a:off x="1752600" y="1323975"/>
            <a:ext cx="8686800" cy="4210050"/>
            <a:chOff x="228600" y="1324446"/>
            <a:chExt cx="8686800" cy="4209108"/>
          </a:xfrm>
        </p:grpSpPr>
        <p:sp>
          <p:nvSpPr>
            <p:cNvPr id="249" name="Google Shape;249;p19"/>
            <p:cNvSpPr txBox="1"/>
            <p:nvPr/>
          </p:nvSpPr>
          <p:spPr>
            <a:xfrm>
              <a:off x="300930" y="1324446"/>
              <a:ext cx="8361162" cy="736334"/>
            </a:xfrm>
            <a:prstGeom prst="rect">
              <a:avLst/>
            </a:prstGeom>
            <a:noFill/>
            <a:ln>
              <a:noFill/>
            </a:ln>
          </p:spPr>
          <p:txBody>
            <a:bodyPr anchorCtr="0" anchor="ctr" bIns="45700" lIns="0" spcFirstLastPara="1" rIns="0" wrap="square" tIns="45700">
              <a:noAutofit/>
            </a:bodyPr>
            <a:lstStyle/>
            <a:p>
              <a:pPr indent="-2286000" lvl="0" marL="228600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New residents</a:t>
              </a:r>
              <a:r>
                <a:rPr b="1" lang="en-US" sz="2400">
                  <a:solidFill>
                    <a:srgbClr val="006BB6"/>
                  </a:solidFill>
                  <a:latin typeface="Century Gothic"/>
                  <a:ea typeface="Century Gothic"/>
                  <a:cs typeface="Century Gothic"/>
                  <a:sym typeface="Century Gothic"/>
                </a:rPr>
                <a:t>: Residents who have lived in their current community for 5 years or less</a:t>
              </a:r>
              <a:endParaRPr sz="1800">
                <a:solidFill>
                  <a:srgbClr val="006BB6"/>
                </a:solidFill>
                <a:latin typeface="Century Gothic"/>
                <a:ea typeface="Century Gothic"/>
                <a:cs typeface="Century Gothic"/>
                <a:sym typeface="Century Gothic"/>
              </a:endParaRPr>
            </a:p>
          </p:txBody>
        </p:sp>
        <p:pic>
          <p:nvPicPr>
            <p:cNvPr id="250" name="Google Shape;250;p19"/>
            <p:cNvPicPr preferRelativeResize="0"/>
            <p:nvPr/>
          </p:nvPicPr>
          <p:blipFill rotWithShape="1">
            <a:blip r:embed="rId3">
              <a:alphaModFix/>
            </a:blip>
            <a:srcRect b="0" l="0" r="0" t="0"/>
            <a:stretch/>
          </p:blipFill>
          <p:spPr>
            <a:xfrm>
              <a:off x="228600" y="2668564"/>
              <a:ext cx="8686800" cy="1611006"/>
            </a:xfrm>
            <a:prstGeom prst="rect">
              <a:avLst/>
            </a:prstGeom>
            <a:noFill/>
            <a:ln>
              <a:noFill/>
            </a:ln>
          </p:spPr>
        </p:pic>
        <p:sp>
          <p:nvSpPr>
            <p:cNvPr id="251" name="Google Shape;251;p19"/>
            <p:cNvSpPr txBox="1"/>
            <p:nvPr/>
          </p:nvSpPr>
          <p:spPr>
            <a:xfrm>
              <a:off x="1225090" y="4887223"/>
              <a:ext cx="66938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006BB6"/>
                  </a:solidFill>
                  <a:latin typeface="Century Gothic"/>
                  <a:ea typeface="Century Gothic"/>
                  <a:cs typeface="Century Gothic"/>
                  <a:sym typeface="Century Gothic"/>
                </a:rPr>
                <a:t>Note</a:t>
              </a:r>
              <a:r>
                <a:rPr lang="en-US" sz="1800">
                  <a:solidFill>
                    <a:srgbClr val="006BB6"/>
                  </a:solidFill>
                  <a:latin typeface="Century Gothic"/>
                  <a:ea typeface="Century Gothic"/>
                  <a:cs typeface="Century Gothic"/>
                  <a:sym typeface="Century Gothic"/>
                </a:rPr>
                <a:t>: People who have lived in their current community for 5 years or less represent 25.5% of residents</a:t>
              </a:r>
              <a:endParaRPr sz="1800">
                <a:solidFill>
                  <a:srgbClr val="006BB6"/>
                </a:solidFill>
                <a:latin typeface="Century Gothic"/>
                <a:ea typeface="Century Gothic"/>
                <a:cs typeface="Century Gothic"/>
                <a:sym typeface="Century Gothic"/>
              </a:endParaRPr>
            </a:p>
          </p:txBody>
        </p:sp>
      </p:grpSp>
      <p:pic>
        <p:nvPicPr>
          <p:cNvPr id="252" name="Google Shape;252;p19"/>
          <p:cNvPicPr preferRelativeResize="0"/>
          <p:nvPr/>
        </p:nvPicPr>
        <p:blipFill rotWithShape="1">
          <a:blip r:embed="rId4">
            <a:alphaModFix/>
          </a:blip>
          <a:srcRect b="0" l="0" r="0" t="0"/>
          <a:stretch/>
        </p:blipFill>
        <p:spPr>
          <a:xfrm>
            <a:off x="3975100" y="2349097"/>
            <a:ext cx="4241800" cy="638330"/>
          </a:xfrm>
          <a:prstGeom prst="rect">
            <a:avLst/>
          </a:prstGeom>
          <a:noFill/>
          <a:ln>
            <a:noFill/>
          </a:ln>
        </p:spPr>
      </p:pic>
      <p:sp>
        <p:nvSpPr>
          <p:cNvPr id="253" name="Google Shape;253;p19"/>
          <p:cNvSpPr txBox="1"/>
          <p:nvPr/>
        </p:nvSpPr>
        <p:spPr>
          <a:xfrm>
            <a:off x="3645614" y="2568141"/>
            <a:ext cx="57972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Residents who have lived in their current community for 5 years or less </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8" name="Shape 1928"/>
        <p:cNvGrpSpPr/>
        <p:nvPr/>
      </p:nvGrpSpPr>
      <p:grpSpPr>
        <a:xfrm>
          <a:off x="0" y="0"/>
          <a:ext cx="0" cy="0"/>
          <a:chOff x="0" y="0"/>
          <a:chExt cx="0" cy="0"/>
        </a:xfrm>
      </p:grpSpPr>
      <p:sp>
        <p:nvSpPr>
          <p:cNvPr id="1929" name="Google Shape;1929;p190"/>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health in Nova Scotia</a:t>
            </a:r>
            <a:endParaRPr sz="1800">
              <a:solidFill>
                <a:schemeClr val="lt1"/>
              </a:solidFill>
              <a:latin typeface="Century Gothic"/>
              <a:ea typeface="Century Gothic"/>
              <a:cs typeface="Century Gothic"/>
              <a:sym typeface="Century Gothic"/>
            </a:endParaRPr>
          </a:p>
        </p:txBody>
      </p:sp>
      <p:grpSp>
        <p:nvGrpSpPr>
          <p:cNvPr id="1930" name="Google Shape;1930;p190"/>
          <p:cNvGrpSpPr/>
          <p:nvPr/>
        </p:nvGrpSpPr>
        <p:grpSpPr>
          <a:xfrm>
            <a:off x="1662112" y="1309052"/>
            <a:ext cx="8639711" cy="5040000"/>
            <a:chOff x="138111" y="759810"/>
            <a:chExt cx="4574702" cy="2669189"/>
          </a:xfrm>
        </p:grpSpPr>
        <p:sp>
          <p:nvSpPr>
            <p:cNvPr id="1931" name="Google Shape;1931;p190"/>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932" name="Google Shape;1932;p190"/>
            <p:cNvPicPr preferRelativeResize="0"/>
            <p:nvPr/>
          </p:nvPicPr>
          <p:blipFill rotWithShape="1">
            <a:blip r:embed="rId3">
              <a:alphaModFix/>
            </a:blip>
            <a:srcRect b="0" l="0" r="0" t="0"/>
            <a:stretch/>
          </p:blipFill>
          <p:spPr>
            <a:xfrm>
              <a:off x="138111" y="1036809"/>
              <a:ext cx="4574702" cy="2392190"/>
            </a:xfrm>
            <a:prstGeom prst="rect">
              <a:avLst/>
            </a:prstGeom>
            <a:noFill/>
            <a:ln>
              <a:noFill/>
            </a:ln>
          </p:spPr>
        </p:pic>
        <p:cxnSp>
          <p:nvCxnSpPr>
            <p:cNvPr id="1933" name="Google Shape;1933;p190"/>
            <p:cNvCxnSpPr/>
            <p:nvPr/>
          </p:nvCxnSpPr>
          <p:spPr>
            <a:xfrm flipH="1" rot="10800000">
              <a:off x="769545" y="1837853"/>
              <a:ext cx="3802455" cy="470781"/>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
        <p:nvSpPr>
          <p:cNvPr id="1939" name="Google Shape;1939;p191"/>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health in Nova Scotia</a:t>
            </a:r>
            <a:endParaRPr sz="1800">
              <a:solidFill>
                <a:schemeClr val="lt1"/>
              </a:solidFill>
              <a:latin typeface="Century Gothic"/>
              <a:ea typeface="Century Gothic"/>
              <a:cs typeface="Century Gothic"/>
              <a:sym typeface="Century Gothic"/>
            </a:endParaRPr>
          </a:p>
        </p:txBody>
      </p:sp>
      <p:grpSp>
        <p:nvGrpSpPr>
          <p:cNvPr id="1940" name="Google Shape;1940;p191"/>
          <p:cNvGrpSpPr/>
          <p:nvPr/>
        </p:nvGrpSpPr>
        <p:grpSpPr>
          <a:xfrm>
            <a:off x="1662112" y="1603688"/>
            <a:ext cx="8190288" cy="5040000"/>
            <a:chOff x="4718304" y="771700"/>
            <a:chExt cx="4317407" cy="2657300"/>
          </a:xfrm>
        </p:grpSpPr>
        <p:sp>
          <p:nvSpPr>
            <p:cNvPr id="1941" name="Google Shape;1941;p191"/>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942" name="Google Shape;1942;p191"/>
            <p:cNvPicPr preferRelativeResize="0"/>
            <p:nvPr/>
          </p:nvPicPr>
          <p:blipFill rotWithShape="1">
            <a:blip r:embed="rId3">
              <a:alphaModFix/>
            </a:blip>
            <a:srcRect b="0" l="0" r="0" t="0"/>
            <a:stretch/>
          </p:blipFill>
          <p:spPr>
            <a:xfrm>
              <a:off x="4718304" y="1036809"/>
              <a:ext cx="4317407" cy="2392191"/>
            </a:xfrm>
            <a:prstGeom prst="rect">
              <a:avLst/>
            </a:prstGeom>
            <a:noFill/>
            <a:ln>
              <a:noFill/>
            </a:ln>
          </p:spPr>
        </p:pic>
      </p:gr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192"/>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health in Nova Scotia</a:t>
            </a:r>
            <a:endParaRPr sz="1800">
              <a:solidFill>
                <a:schemeClr val="lt1"/>
              </a:solidFill>
              <a:latin typeface="Century Gothic"/>
              <a:ea typeface="Century Gothic"/>
              <a:cs typeface="Century Gothic"/>
              <a:sym typeface="Century Gothic"/>
            </a:endParaRPr>
          </a:p>
        </p:txBody>
      </p:sp>
      <p:grpSp>
        <p:nvGrpSpPr>
          <p:cNvPr id="1949" name="Google Shape;1949;p192"/>
          <p:cNvGrpSpPr/>
          <p:nvPr/>
        </p:nvGrpSpPr>
        <p:grpSpPr>
          <a:xfrm>
            <a:off x="1662112" y="1376273"/>
            <a:ext cx="8163856" cy="5040000"/>
            <a:chOff x="143602" y="3625559"/>
            <a:chExt cx="4574702" cy="2824771"/>
          </a:xfrm>
        </p:grpSpPr>
        <p:sp>
          <p:nvSpPr>
            <p:cNvPr id="1950" name="Google Shape;1950;p19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1951" name="Google Shape;1951;p192"/>
            <p:cNvPicPr preferRelativeResize="0"/>
            <p:nvPr/>
          </p:nvPicPr>
          <p:blipFill rotWithShape="1">
            <a:blip r:embed="rId3">
              <a:alphaModFix/>
            </a:blip>
            <a:srcRect b="0" l="0" r="0" t="0"/>
            <a:stretch/>
          </p:blipFill>
          <p:spPr>
            <a:xfrm>
              <a:off x="143602" y="3902558"/>
              <a:ext cx="4574702" cy="2547772"/>
            </a:xfrm>
            <a:prstGeom prst="rect">
              <a:avLst/>
            </a:prstGeom>
            <a:noFill/>
            <a:ln>
              <a:noFill/>
            </a:ln>
          </p:spPr>
        </p:pic>
      </p:gr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p193"/>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Physical health in Nova Scotia</a:t>
            </a:r>
            <a:endParaRPr sz="1800">
              <a:solidFill>
                <a:schemeClr val="lt1"/>
              </a:solidFill>
              <a:latin typeface="Century Gothic"/>
              <a:ea typeface="Century Gothic"/>
              <a:cs typeface="Century Gothic"/>
              <a:sym typeface="Century Gothic"/>
            </a:endParaRPr>
          </a:p>
        </p:txBody>
      </p:sp>
      <p:grpSp>
        <p:nvGrpSpPr>
          <p:cNvPr id="1958" name="Google Shape;1958;p193"/>
          <p:cNvGrpSpPr/>
          <p:nvPr/>
        </p:nvGrpSpPr>
        <p:grpSpPr>
          <a:xfrm>
            <a:off x="1662112" y="1449424"/>
            <a:ext cx="7704741" cy="5040000"/>
            <a:chOff x="4712813" y="3625559"/>
            <a:chExt cx="4317407" cy="2824770"/>
          </a:xfrm>
        </p:grpSpPr>
        <p:sp>
          <p:nvSpPr>
            <p:cNvPr id="1959" name="Google Shape;1959;p19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960" name="Google Shape;1960;p193"/>
            <p:cNvPicPr preferRelativeResize="0"/>
            <p:nvPr/>
          </p:nvPicPr>
          <p:blipFill rotWithShape="1">
            <a:blip r:embed="rId3">
              <a:alphaModFix/>
            </a:blip>
            <a:srcRect b="0" l="0" r="0" t="0"/>
            <a:stretch/>
          </p:blipFill>
          <p:spPr>
            <a:xfrm>
              <a:off x="4712813" y="3902557"/>
              <a:ext cx="4317407" cy="2547772"/>
            </a:xfrm>
            <a:prstGeom prst="rect">
              <a:avLst/>
            </a:prstGeom>
            <a:noFill/>
            <a:ln>
              <a:noFill/>
            </a:ln>
          </p:spPr>
        </p:pic>
      </p:gr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194"/>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Mental health in Nova Scotia</a:t>
            </a:r>
            <a:endParaRPr sz="1800">
              <a:solidFill>
                <a:schemeClr val="lt1"/>
              </a:solidFill>
              <a:latin typeface="Century Gothic"/>
              <a:ea typeface="Century Gothic"/>
              <a:cs typeface="Century Gothic"/>
              <a:sym typeface="Century Gothic"/>
            </a:endParaRPr>
          </a:p>
        </p:txBody>
      </p:sp>
      <p:grpSp>
        <p:nvGrpSpPr>
          <p:cNvPr id="1967" name="Google Shape;1967;p194"/>
          <p:cNvGrpSpPr/>
          <p:nvPr/>
        </p:nvGrpSpPr>
        <p:grpSpPr>
          <a:xfrm>
            <a:off x="1662112" y="760413"/>
            <a:ext cx="8786812" cy="5710237"/>
            <a:chOff x="138110" y="759810"/>
            <a:chExt cx="8786815" cy="5711370"/>
          </a:xfrm>
        </p:grpSpPr>
        <p:sp>
          <p:nvSpPr>
            <p:cNvPr id="1968" name="Google Shape;1968;p19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1969" name="Google Shape;1969;p194"/>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1970" name="Google Shape;1970;p194"/>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1971" name="Google Shape;1971;p194"/>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1972" name="Google Shape;1972;p194"/>
            <p:cNvPicPr preferRelativeResize="0"/>
            <p:nvPr/>
          </p:nvPicPr>
          <p:blipFill rotWithShape="1">
            <a:blip r:embed="rId3">
              <a:alphaModFix/>
            </a:blip>
            <a:srcRect b="0" l="0" r="0" t="0"/>
            <a:stretch/>
          </p:blipFill>
          <p:spPr>
            <a:xfrm>
              <a:off x="138111" y="3902558"/>
              <a:ext cx="4738689" cy="2568622"/>
            </a:xfrm>
            <a:prstGeom prst="rect">
              <a:avLst/>
            </a:prstGeom>
            <a:noFill/>
            <a:ln>
              <a:noFill/>
            </a:ln>
          </p:spPr>
        </p:pic>
        <p:pic>
          <p:nvPicPr>
            <p:cNvPr id="1973" name="Google Shape;1973;p194"/>
            <p:cNvPicPr preferRelativeResize="0"/>
            <p:nvPr/>
          </p:nvPicPr>
          <p:blipFill rotWithShape="1">
            <a:blip r:embed="rId4">
              <a:alphaModFix/>
            </a:blip>
            <a:srcRect b="0" l="0" r="0" t="0"/>
            <a:stretch/>
          </p:blipFill>
          <p:spPr>
            <a:xfrm>
              <a:off x="4948047" y="1031312"/>
              <a:ext cx="3976878" cy="2397688"/>
            </a:xfrm>
            <a:prstGeom prst="rect">
              <a:avLst/>
            </a:prstGeom>
            <a:noFill/>
            <a:ln>
              <a:noFill/>
            </a:ln>
          </p:spPr>
        </p:pic>
        <p:pic>
          <p:nvPicPr>
            <p:cNvPr id="1974" name="Google Shape;1974;p194"/>
            <p:cNvPicPr preferRelativeResize="0"/>
            <p:nvPr/>
          </p:nvPicPr>
          <p:blipFill rotWithShape="1">
            <a:blip r:embed="rId5">
              <a:alphaModFix/>
            </a:blip>
            <a:srcRect b="0" l="0" r="0" t="0"/>
            <a:stretch/>
          </p:blipFill>
          <p:spPr>
            <a:xfrm>
              <a:off x="138110" y="1048699"/>
              <a:ext cx="4809937" cy="2380301"/>
            </a:xfrm>
            <a:prstGeom prst="rect">
              <a:avLst/>
            </a:prstGeom>
            <a:noFill/>
            <a:ln>
              <a:noFill/>
            </a:ln>
          </p:spPr>
        </p:pic>
        <p:pic>
          <p:nvPicPr>
            <p:cNvPr id="1975" name="Google Shape;1975;p194"/>
            <p:cNvPicPr preferRelativeResize="0"/>
            <p:nvPr/>
          </p:nvPicPr>
          <p:blipFill rotWithShape="1">
            <a:blip r:embed="rId6">
              <a:alphaModFix/>
            </a:blip>
            <a:srcRect b="0" l="0" r="0" t="0"/>
            <a:stretch/>
          </p:blipFill>
          <p:spPr>
            <a:xfrm>
              <a:off x="4948047" y="3902558"/>
              <a:ext cx="3976878" cy="2568622"/>
            </a:xfrm>
            <a:prstGeom prst="rect">
              <a:avLst/>
            </a:prstGeom>
            <a:noFill/>
            <a:ln>
              <a:noFill/>
            </a:ln>
          </p:spPr>
        </p:pic>
        <p:cxnSp>
          <p:nvCxnSpPr>
            <p:cNvPr id="1976" name="Google Shape;1976;p194"/>
            <p:cNvCxnSpPr/>
            <p:nvPr/>
          </p:nvCxnSpPr>
          <p:spPr>
            <a:xfrm flipH="1" rot="10800000">
              <a:off x="787651" y="1855960"/>
              <a:ext cx="3929204" cy="452674"/>
            </a:xfrm>
            <a:prstGeom prst="straightConnector1">
              <a:avLst/>
            </a:prstGeom>
            <a:noFill/>
            <a:ln cap="flat" cmpd="sng" w="25400">
              <a:solidFill>
                <a:srgbClr val="C00000"/>
              </a:solidFill>
              <a:prstDash val="solid"/>
              <a:miter lim="800000"/>
              <a:headEnd len="sm" w="sm" type="none"/>
              <a:tailEnd len="lg" w="lg" type="stealth"/>
            </a:ln>
          </p:spPr>
        </p:cxnSp>
        <p:cxnSp>
          <p:nvCxnSpPr>
            <p:cNvPr id="1977" name="Google Shape;1977;p194"/>
            <p:cNvCxnSpPr/>
            <p:nvPr/>
          </p:nvCxnSpPr>
          <p:spPr>
            <a:xfrm flipH="1" rot="10800000">
              <a:off x="5613149" y="1846907"/>
              <a:ext cx="3032910" cy="280657"/>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p195"/>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Mental health in Nova Scotia</a:t>
            </a:r>
            <a:endParaRPr sz="1800">
              <a:solidFill>
                <a:schemeClr val="lt1"/>
              </a:solidFill>
              <a:latin typeface="Century Gothic"/>
              <a:ea typeface="Century Gothic"/>
              <a:cs typeface="Century Gothic"/>
              <a:sym typeface="Century Gothic"/>
            </a:endParaRPr>
          </a:p>
        </p:txBody>
      </p:sp>
      <p:grpSp>
        <p:nvGrpSpPr>
          <p:cNvPr id="1984" name="Google Shape;1984;p195"/>
          <p:cNvGrpSpPr/>
          <p:nvPr/>
        </p:nvGrpSpPr>
        <p:grpSpPr>
          <a:xfrm>
            <a:off x="1662112" y="1217612"/>
            <a:ext cx="9084010" cy="5040000"/>
            <a:chOff x="138110" y="759810"/>
            <a:chExt cx="4809937" cy="2669190"/>
          </a:xfrm>
        </p:grpSpPr>
        <p:sp>
          <p:nvSpPr>
            <p:cNvPr id="1985" name="Google Shape;1985;p195"/>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1986" name="Google Shape;1986;p195"/>
            <p:cNvPicPr preferRelativeResize="0"/>
            <p:nvPr/>
          </p:nvPicPr>
          <p:blipFill rotWithShape="1">
            <a:blip r:embed="rId3">
              <a:alphaModFix/>
            </a:blip>
            <a:srcRect b="0" l="0" r="0" t="0"/>
            <a:stretch/>
          </p:blipFill>
          <p:spPr>
            <a:xfrm>
              <a:off x="138110" y="1048699"/>
              <a:ext cx="4809937" cy="2380301"/>
            </a:xfrm>
            <a:prstGeom prst="rect">
              <a:avLst/>
            </a:prstGeom>
            <a:noFill/>
            <a:ln>
              <a:noFill/>
            </a:ln>
          </p:spPr>
        </p:pic>
        <p:cxnSp>
          <p:nvCxnSpPr>
            <p:cNvPr id="1987" name="Google Shape;1987;p195"/>
            <p:cNvCxnSpPr/>
            <p:nvPr/>
          </p:nvCxnSpPr>
          <p:spPr>
            <a:xfrm flipH="1" rot="10800000">
              <a:off x="787651" y="1855960"/>
              <a:ext cx="3929204" cy="45267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196"/>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Mental health in Nova Scotia</a:t>
            </a:r>
            <a:endParaRPr sz="1800">
              <a:solidFill>
                <a:schemeClr val="lt1"/>
              </a:solidFill>
              <a:latin typeface="Century Gothic"/>
              <a:ea typeface="Century Gothic"/>
              <a:cs typeface="Century Gothic"/>
              <a:sym typeface="Century Gothic"/>
            </a:endParaRPr>
          </a:p>
        </p:txBody>
      </p:sp>
      <p:grpSp>
        <p:nvGrpSpPr>
          <p:cNvPr id="1994" name="Google Shape;1994;p196"/>
          <p:cNvGrpSpPr/>
          <p:nvPr/>
        </p:nvGrpSpPr>
        <p:grpSpPr>
          <a:xfrm>
            <a:off x="1662112" y="1357516"/>
            <a:ext cx="7544302" cy="5040000"/>
            <a:chOff x="4948047" y="771700"/>
            <a:chExt cx="3976878" cy="2657300"/>
          </a:xfrm>
        </p:grpSpPr>
        <p:sp>
          <p:nvSpPr>
            <p:cNvPr id="1995" name="Google Shape;1995;p196"/>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1996" name="Google Shape;1996;p196"/>
            <p:cNvPicPr preferRelativeResize="0"/>
            <p:nvPr/>
          </p:nvPicPr>
          <p:blipFill rotWithShape="1">
            <a:blip r:embed="rId3">
              <a:alphaModFix/>
            </a:blip>
            <a:srcRect b="0" l="0" r="0" t="0"/>
            <a:stretch/>
          </p:blipFill>
          <p:spPr>
            <a:xfrm>
              <a:off x="4948047" y="1031312"/>
              <a:ext cx="3976878" cy="2397688"/>
            </a:xfrm>
            <a:prstGeom prst="rect">
              <a:avLst/>
            </a:prstGeom>
            <a:noFill/>
            <a:ln>
              <a:noFill/>
            </a:ln>
          </p:spPr>
        </p:pic>
        <p:cxnSp>
          <p:nvCxnSpPr>
            <p:cNvPr id="1997" name="Google Shape;1997;p196"/>
            <p:cNvCxnSpPr/>
            <p:nvPr/>
          </p:nvCxnSpPr>
          <p:spPr>
            <a:xfrm flipH="1" rot="10800000">
              <a:off x="5613149" y="1846907"/>
              <a:ext cx="3032910" cy="280657"/>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197"/>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Mental health in Nova Scotia</a:t>
            </a:r>
            <a:endParaRPr sz="1800">
              <a:solidFill>
                <a:schemeClr val="lt1"/>
              </a:solidFill>
              <a:latin typeface="Century Gothic"/>
              <a:ea typeface="Century Gothic"/>
              <a:cs typeface="Century Gothic"/>
              <a:sym typeface="Century Gothic"/>
            </a:endParaRPr>
          </a:p>
        </p:txBody>
      </p:sp>
      <p:grpSp>
        <p:nvGrpSpPr>
          <p:cNvPr id="2004" name="Google Shape;2004;p197"/>
          <p:cNvGrpSpPr/>
          <p:nvPr/>
        </p:nvGrpSpPr>
        <p:grpSpPr>
          <a:xfrm>
            <a:off x="1662112" y="1339593"/>
            <a:ext cx="8394549" cy="5040000"/>
            <a:chOff x="138111" y="3625559"/>
            <a:chExt cx="4738689" cy="2845621"/>
          </a:xfrm>
        </p:grpSpPr>
        <p:sp>
          <p:nvSpPr>
            <p:cNvPr id="2005" name="Google Shape;2005;p197"/>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2006" name="Google Shape;2006;p197"/>
            <p:cNvPicPr preferRelativeResize="0"/>
            <p:nvPr/>
          </p:nvPicPr>
          <p:blipFill rotWithShape="1">
            <a:blip r:embed="rId3">
              <a:alphaModFix/>
            </a:blip>
            <a:srcRect b="0" l="0" r="0" t="0"/>
            <a:stretch/>
          </p:blipFill>
          <p:spPr>
            <a:xfrm>
              <a:off x="138111" y="3902558"/>
              <a:ext cx="4738689" cy="2568622"/>
            </a:xfrm>
            <a:prstGeom prst="rect">
              <a:avLst/>
            </a:prstGeom>
            <a:noFill/>
            <a:ln>
              <a:noFill/>
            </a:ln>
          </p:spPr>
        </p:pic>
      </p:gr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198"/>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Mental health in Nova Scotia</a:t>
            </a:r>
            <a:endParaRPr sz="1800">
              <a:solidFill>
                <a:schemeClr val="lt1"/>
              </a:solidFill>
              <a:latin typeface="Century Gothic"/>
              <a:ea typeface="Century Gothic"/>
              <a:cs typeface="Century Gothic"/>
              <a:sym typeface="Century Gothic"/>
            </a:endParaRPr>
          </a:p>
        </p:txBody>
      </p:sp>
      <p:grpSp>
        <p:nvGrpSpPr>
          <p:cNvPr id="2013" name="Google Shape;2013;p198"/>
          <p:cNvGrpSpPr/>
          <p:nvPr/>
        </p:nvGrpSpPr>
        <p:grpSpPr>
          <a:xfrm>
            <a:off x="1662112" y="1449321"/>
            <a:ext cx="7187051" cy="5040000"/>
            <a:chOff x="4867862" y="3625559"/>
            <a:chExt cx="4057063" cy="2845621"/>
          </a:xfrm>
        </p:grpSpPr>
        <p:sp>
          <p:nvSpPr>
            <p:cNvPr id="2014" name="Google Shape;2014;p198"/>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015" name="Google Shape;2015;p198"/>
            <p:cNvPicPr preferRelativeResize="0"/>
            <p:nvPr/>
          </p:nvPicPr>
          <p:blipFill rotWithShape="1">
            <a:blip r:embed="rId3">
              <a:alphaModFix/>
            </a:blip>
            <a:srcRect b="0" l="0" r="0" t="0"/>
            <a:stretch/>
          </p:blipFill>
          <p:spPr>
            <a:xfrm>
              <a:off x="4948047" y="3902558"/>
              <a:ext cx="3976878" cy="2568622"/>
            </a:xfrm>
            <a:prstGeom prst="rect">
              <a:avLst/>
            </a:prstGeom>
            <a:noFill/>
            <a:ln>
              <a:noFill/>
            </a:ln>
          </p:spPr>
        </p:pic>
      </p:gr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199"/>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Impact due to mental health issues in Nova Scotia</a:t>
            </a:r>
            <a:endParaRPr sz="1600">
              <a:solidFill>
                <a:schemeClr val="lt1"/>
              </a:solidFill>
              <a:latin typeface="Century Gothic"/>
              <a:ea typeface="Century Gothic"/>
              <a:cs typeface="Century Gothic"/>
              <a:sym typeface="Century Gothic"/>
            </a:endParaRPr>
          </a:p>
        </p:txBody>
      </p:sp>
      <p:grpSp>
        <p:nvGrpSpPr>
          <p:cNvPr id="2022" name="Google Shape;2022;p199"/>
          <p:cNvGrpSpPr/>
          <p:nvPr/>
        </p:nvGrpSpPr>
        <p:grpSpPr>
          <a:xfrm>
            <a:off x="1662113" y="760413"/>
            <a:ext cx="8867775" cy="5830887"/>
            <a:chOff x="138111" y="759810"/>
            <a:chExt cx="8867777" cy="5831912"/>
          </a:xfrm>
        </p:grpSpPr>
        <p:pic>
          <p:nvPicPr>
            <p:cNvPr id="2023" name="Google Shape;2023;p199"/>
            <p:cNvPicPr preferRelativeResize="0"/>
            <p:nvPr/>
          </p:nvPicPr>
          <p:blipFill rotWithShape="1">
            <a:blip r:embed="rId3">
              <a:alphaModFix/>
            </a:blip>
            <a:srcRect b="0" l="0" r="0" t="0"/>
            <a:stretch/>
          </p:blipFill>
          <p:spPr>
            <a:xfrm>
              <a:off x="138112" y="3902558"/>
              <a:ext cx="4759875" cy="2689164"/>
            </a:xfrm>
            <a:prstGeom prst="rect">
              <a:avLst/>
            </a:prstGeom>
            <a:noFill/>
            <a:ln>
              <a:noFill/>
            </a:ln>
          </p:spPr>
        </p:pic>
        <p:pic>
          <p:nvPicPr>
            <p:cNvPr id="2024" name="Google Shape;2024;p199"/>
            <p:cNvPicPr preferRelativeResize="0"/>
            <p:nvPr/>
          </p:nvPicPr>
          <p:blipFill rotWithShape="1">
            <a:blip r:embed="rId4">
              <a:alphaModFix/>
            </a:blip>
            <a:srcRect b="0" l="0" r="0" t="0"/>
            <a:stretch/>
          </p:blipFill>
          <p:spPr>
            <a:xfrm>
              <a:off x="4897987" y="1036808"/>
              <a:ext cx="4107901" cy="2523255"/>
            </a:xfrm>
            <a:prstGeom prst="rect">
              <a:avLst/>
            </a:prstGeom>
            <a:noFill/>
            <a:ln>
              <a:noFill/>
            </a:ln>
          </p:spPr>
        </p:pic>
        <p:sp>
          <p:nvSpPr>
            <p:cNvPr id="2025" name="Google Shape;2025;p199"/>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2026" name="Google Shape;2026;p199"/>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2027" name="Google Shape;2027;p199"/>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2028" name="Google Shape;2028;p199"/>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029" name="Google Shape;2029;p199"/>
            <p:cNvPicPr preferRelativeResize="0"/>
            <p:nvPr/>
          </p:nvPicPr>
          <p:blipFill rotWithShape="1">
            <a:blip r:embed="rId5">
              <a:alphaModFix/>
            </a:blip>
            <a:srcRect b="0" l="0" r="0" t="0"/>
            <a:stretch/>
          </p:blipFill>
          <p:spPr>
            <a:xfrm>
              <a:off x="138111" y="1048699"/>
              <a:ext cx="4759875" cy="2511364"/>
            </a:xfrm>
            <a:prstGeom prst="rect">
              <a:avLst/>
            </a:prstGeom>
            <a:noFill/>
            <a:ln>
              <a:noFill/>
            </a:ln>
          </p:spPr>
        </p:pic>
        <p:pic>
          <p:nvPicPr>
            <p:cNvPr id="2030" name="Google Shape;2030;p199"/>
            <p:cNvPicPr preferRelativeResize="0"/>
            <p:nvPr/>
          </p:nvPicPr>
          <p:blipFill rotWithShape="1">
            <a:blip r:embed="rId6">
              <a:alphaModFix/>
            </a:blip>
            <a:srcRect b="0" l="0" r="0" t="0"/>
            <a:stretch/>
          </p:blipFill>
          <p:spPr>
            <a:xfrm>
              <a:off x="4897985" y="3902558"/>
              <a:ext cx="4107901" cy="2689164"/>
            </a:xfrm>
            <a:prstGeom prst="rect">
              <a:avLst/>
            </a:prstGeom>
            <a:noFill/>
            <a:ln>
              <a:noFill/>
            </a:ln>
          </p:spPr>
        </p:pic>
        <p:cxnSp>
          <p:nvCxnSpPr>
            <p:cNvPr id="2031" name="Google Shape;2031;p199"/>
            <p:cNvCxnSpPr/>
            <p:nvPr/>
          </p:nvCxnSpPr>
          <p:spPr>
            <a:xfrm>
              <a:off x="5703683" y="1828800"/>
              <a:ext cx="2888056" cy="1158844"/>
            </a:xfrm>
            <a:prstGeom prst="straightConnector1">
              <a:avLst/>
            </a:prstGeom>
            <a:noFill/>
            <a:ln cap="flat" cmpd="sng" w="25400">
              <a:solidFill>
                <a:srgbClr val="C00000"/>
              </a:solidFill>
              <a:prstDash val="solid"/>
              <a:miter lim="800000"/>
              <a:headEnd len="sm" w="sm" type="none"/>
              <a:tailEnd len="lg" w="lg" type="stealth"/>
            </a:ln>
          </p:spPr>
        </p:cxnSp>
        <p:sp>
          <p:nvSpPr>
            <p:cNvPr id="2032" name="Google Shape;2032;p199"/>
            <p:cNvSpPr/>
            <p:nvPr/>
          </p:nvSpPr>
          <p:spPr>
            <a:xfrm flipH="1" rot="10800000">
              <a:off x="769545" y="1495931"/>
              <a:ext cx="3956424" cy="731222"/>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BB6"/>
              </a:buClr>
              <a:buSzPts val="4400"/>
              <a:buFont typeface="Century Gothic"/>
              <a:buNone/>
            </a:pPr>
            <a:r>
              <a:rPr b="1" lang="en-US">
                <a:solidFill>
                  <a:srgbClr val="006BB6"/>
                </a:solidFill>
                <a:latin typeface="Century Gothic"/>
                <a:ea typeface="Century Gothic"/>
                <a:cs typeface="Century Gothic"/>
                <a:sym typeface="Century Gothic"/>
              </a:rPr>
              <a:t>What am I reading?</a:t>
            </a:r>
            <a:endParaRPr/>
          </a:p>
        </p:txBody>
      </p:sp>
      <p:sp>
        <p:nvSpPr>
          <p:cNvPr id="97" name="Google Shape;97;p2"/>
          <p:cNvSpPr txBox="1"/>
          <p:nvPr>
            <p:ph idx="1" type="body"/>
          </p:nvPr>
        </p:nvSpPr>
        <p:spPr>
          <a:xfrm>
            <a:off x="339306" y="2157037"/>
            <a:ext cx="11406226"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latin typeface="Century Gothic"/>
                <a:ea typeface="Century Gothic"/>
                <a:cs typeface="Century Gothic"/>
                <a:sym typeface="Century Gothic"/>
              </a:rPr>
              <a:t>You are reading a </a:t>
            </a:r>
            <a:r>
              <a:rPr b="1" lang="en-US" sz="2400">
                <a:latin typeface="Century Gothic"/>
                <a:ea typeface="Century Gothic"/>
                <a:cs typeface="Century Gothic"/>
                <a:sym typeface="Century Gothic"/>
              </a:rPr>
              <a:t>Supplementary Analysis </a:t>
            </a:r>
            <a:r>
              <a:rPr lang="en-US" sz="2400">
                <a:latin typeface="Century Gothic"/>
                <a:ea typeface="Century Gothic"/>
                <a:cs typeface="Century Gothic"/>
                <a:sym typeface="Century Gothic"/>
              </a:rPr>
              <a:t>prepared by the </a:t>
            </a:r>
            <a:r>
              <a:rPr lang="en-US" sz="2400" u="sng">
                <a:solidFill>
                  <a:schemeClr val="hlink"/>
                </a:solidFill>
                <a:latin typeface="Century Gothic"/>
                <a:ea typeface="Century Gothic"/>
                <a:cs typeface="Century Gothic"/>
                <a:sym typeface="Century Gothic"/>
                <a:hlinkClick r:id="rId3"/>
              </a:rPr>
              <a:t>Canadian Index of Wellbeing </a:t>
            </a:r>
            <a:r>
              <a:rPr lang="en-US" sz="2400">
                <a:latin typeface="Century Gothic"/>
                <a:ea typeface="Century Gothic"/>
                <a:cs typeface="Century Gothic"/>
                <a:sym typeface="Century Gothic"/>
              </a:rPr>
              <a:t>(CIW), using the Nova Scotia Quality of Life Survey results.</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These slides share information you’d find in a report – but in a slide format – so, the notes below each slide are detailed.</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This work is an example of what can be explored beyond the eight domains when further analysis is undertaken. </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In March 2020 Engage Nova Scotia released </a:t>
            </a:r>
            <a:r>
              <a:rPr lang="en-US" sz="2400" u="sng">
                <a:solidFill>
                  <a:schemeClr val="hlink"/>
                </a:solidFill>
                <a:latin typeface="Century Gothic"/>
                <a:ea typeface="Century Gothic"/>
                <a:cs typeface="Century Gothic"/>
                <a:sym typeface="Century Gothic"/>
                <a:hlinkClick r:id="rId4"/>
              </a:rPr>
              <a:t>Summary Results </a:t>
            </a:r>
            <a:r>
              <a:rPr lang="en-US" sz="2400">
                <a:latin typeface="Century Gothic"/>
                <a:ea typeface="Century Gothic"/>
                <a:cs typeface="Century Gothic"/>
                <a:sym typeface="Century Gothic"/>
              </a:rPr>
              <a:t>for all 230 questions - for ten regions across the province and the province overall.</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114300" lvl="0" marL="228600" rtl="0" algn="l">
              <a:lnSpc>
                <a:spcPct val="90000"/>
              </a:lnSpc>
              <a:spcBef>
                <a:spcPts val="1000"/>
              </a:spcBef>
              <a:spcAft>
                <a:spcPts val="0"/>
              </a:spcAft>
              <a:buClr>
                <a:schemeClr val="dk1"/>
              </a:buClr>
              <a:buSzPts val="1800"/>
              <a:buNone/>
            </a:pPr>
            <a:r>
              <a:t/>
            </a:r>
            <a:endParaRPr sz="1800">
              <a:latin typeface="Century Gothic"/>
              <a:ea typeface="Century Gothic"/>
              <a:cs typeface="Century Gothic"/>
              <a:sym typeface="Century Gothic"/>
            </a:endParaRPr>
          </a:p>
          <a:p>
            <a:pPr indent="-114300" lvl="0" marL="228600" rtl="0" algn="l">
              <a:lnSpc>
                <a:spcPct val="90000"/>
              </a:lnSpc>
              <a:spcBef>
                <a:spcPts val="1000"/>
              </a:spcBef>
              <a:spcAft>
                <a:spcPts val="0"/>
              </a:spcAft>
              <a:buClr>
                <a:schemeClr val="dk1"/>
              </a:buClr>
              <a:buSzPts val="1800"/>
              <a:buNone/>
            </a:pPr>
            <a:r>
              <a:t/>
            </a:r>
            <a:endParaRPr sz="1800">
              <a:latin typeface="Century Gothic"/>
              <a:ea typeface="Century Gothic"/>
              <a:cs typeface="Century Gothic"/>
              <a:sym typeface="Century Gothic"/>
            </a:endParaRPr>
          </a:p>
          <a:p>
            <a:pPr indent="-50800" lvl="0" marL="22860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p:txBody>
      </p:sp>
      <p:pic>
        <p:nvPicPr>
          <p:cNvPr descr="Logo, company name&#10;&#10;Description automatically generated" id="98" name="Google Shape;98;p2"/>
          <p:cNvPicPr preferRelativeResize="0"/>
          <p:nvPr/>
        </p:nvPicPr>
        <p:blipFill rotWithShape="1">
          <a:blip r:embed="rId5">
            <a:alphaModFix/>
          </a:blip>
          <a:srcRect b="0" l="0" r="0" t="0"/>
          <a:stretch/>
        </p:blipFill>
        <p:spPr>
          <a:xfrm>
            <a:off x="9597458" y="214688"/>
            <a:ext cx="2594542" cy="147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New residents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pic>
        <p:nvPicPr>
          <p:cNvPr id="260" name="Google Shape;260;p20"/>
          <p:cNvPicPr preferRelativeResize="0"/>
          <p:nvPr/>
        </p:nvPicPr>
        <p:blipFill rotWithShape="1">
          <a:blip r:embed="rId3">
            <a:alphaModFix/>
          </a:blip>
          <a:srcRect b="0" l="0" r="0" t="0"/>
          <a:stretch/>
        </p:blipFill>
        <p:spPr>
          <a:xfrm>
            <a:off x="1662113" y="1143000"/>
            <a:ext cx="8689975" cy="5321300"/>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200"/>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Impact due to mental health issues in Nova Scotia</a:t>
            </a:r>
            <a:endParaRPr sz="1600">
              <a:solidFill>
                <a:schemeClr val="lt1"/>
              </a:solidFill>
              <a:latin typeface="Century Gothic"/>
              <a:ea typeface="Century Gothic"/>
              <a:cs typeface="Century Gothic"/>
              <a:sym typeface="Century Gothic"/>
            </a:endParaRPr>
          </a:p>
        </p:txBody>
      </p:sp>
      <p:grpSp>
        <p:nvGrpSpPr>
          <p:cNvPr id="2039" name="Google Shape;2039;p200"/>
          <p:cNvGrpSpPr/>
          <p:nvPr/>
        </p:nvGrpSpPr>
        <p:grpSpPr>
          <a:xfrm>
            <a:off x="1662112" y="1309052"/>
            <a:ext cx="8568529" cy="5040000"/>
            <a:chOff x="138111" y="759810"/>
            <a:chExt cx="4759875" cy="2800253"/>
          </a:xfrm>
        </p:grpSpPr>
        <p:sp>
          <p:nvSpPr>
            <p:cNvPr id="2040" name="Google Shape;2040;p200"/>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2041" name="Google Shape;2041;p200"/>
            <p:cNvPicPr preferRelativeResize="0"/>
            <p:nvPr/>
          </p:nvPicPr>
          <p:blipFill rotWithShape="1">
            <a:blip r:embed="rId3">
              <a:alphaModFix/>
            </a:blip>
            <a:srcRect b="0" l="0" r="0" t="0"/>
            <a:stretch/>
          </p:blipFill>
          <p:spPr>
            <a:xfrm>
              <a:off x="138111" y="1048699"/>
              <a:ext cx="4759875" cy="2511364"/>
            </a:xfrm>
            <a:prstGeom prst="rect">
              <a:avLst/>
            </a:prstGeom>
            <a:noFill/>
            <a:ln>
              <a:noFill/>
            </a:ln>
          </p:spPr>
        </p:pic>
        <p:sp>
          <p:nvSpPr>
            <p:cNvPr id="2042" name="Google Shape;2042;p200"/>
            <p:cNvSpPr/>
            <p:nvPr/>
          </p:nvSpPr>
          <p:spPr>
            <a:xfrm flipH="1" rot="10800000">
              <a:off x="769545" y="1495931"/>
              <a:ext cx="3956424" cy="731222"/>
            </a:xfrm>
            <a:custGeom>
              <a:rect b="b" l="l" r="r" t="t"/>
              <a:pathLst>
                <a:path extrusionOk="0" h="1277080" w="7278255">
                  <a:moveTo>
                    <a:pt x="0" y="1277080"/>
                  </a:moveTo>
                  <a:cubicBezTo>
                    <a:pt x="501842" y="792170"/>
                    <a:pt x="1003684" y="307261"/>
                    <a:pt x="2216727" y="104061"/>
                  </a:cubicBezTo>
                  <a:cubicBezTo>
                    <a:pt x="3429770" y="-99139"/>
                    <a:pt x="7278255" y="57880"/>
                    <a:pt x="7278255" y="57880"/>
                  </a:cubicBezTo>
                  <a:lnTo>
                    <a:pt x="7278255" y="57880"/>
                  </a:lnTo>
                </a:path>
              </a:pathLst>
            </a:custGeom>
            <a:noFill/>
            <a:ln cap="flat" cmpd="sng" w="2857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201"/>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Impact due to mental health issues in Nova Scotia</a:t>
            </a:r>
            <a:endParaRPr sz="1600">
              <a:solidFill>
                <a:schemeClr val="lt1"/>
              </a:solidFill>
              <a:latin typeface="Century Gothic"/>
              <a:ea typeface="Century Gothic"/>
              <a:cs typeface="Century Gothic"/>
              <a:sym typeface="Century Gothic"/>
            </a:endParaRPr>
          </a:p>
        </p:txBody>
      </p:sp>
      <p:grpSp>
        <p:nvGrpSpPr>
          <p:cNvPr id="2049" name="Google Shape;2049;p201"/>
          <p:cNvGrpSpPr/>
          <p:nvPr/>
        </p:nvGrpSpPr>
        <p:grpSpPr>
          <a:xfrm>
            <a:off x="1662113" y="1394092"/>
            <a:ext cx="7426409" cy="5040000"/>
            <a:chOff x="4897987" y="771700"/>
            <a:chExt cx="4107901" cy="2788363"/>
          </a:xfrm>
        </p:grpSpPr>
        <p:pic>
          <p:nvPicPr>
            <p:cNvPr id="2050" name="Google Shape;2050;p201"/>
            <p:cNvPicPr preferRelativeResize="0"/>
            <p:nvPr/>
          </p:nvPicPr>
          <p:blipFill rotWithShape="1">
            <a:blip r:embed="rId3">
              <a:alphaModFix/>
            </a:blip>
            <a:srcRect b="0" l="0" r="0" t="0"/>
            <a:stretch/>
          </p:blipFill>
          <p:spPr>
            <a:xfrm>
              <a:off x="4897987" y="1036808"/>
              <a:ext cx="4107901" cy="2523255"/>
            </a:xfrm>
            <a:prstGeom prst="rect">
              <a:avLst/>
            </a:prstGeom>
            <a:noFill/>
            <a:ln>
              <a:noFill/>
            </a:ln>
          </p:spPr>
        </p:pic>
        <p:sp>
          <p:nvSpPr>
            <p:cNvPr id="2051" name="Google Shape;2051;p201"/>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cxnSp>
          <p:nvCxnSpPr>
            <p:cNvPr id="2052" name="Google Shape;2052;p201"/>
            <p:cNvCxnSpPr/>
            <p:nvPr/>
          </p:nvCxnSpPr>
          <p:spPr>
            <a:xfrm>
              <a:off x="5703683" y="1828800"/>
              <a:ext cx="2888056" cy="115884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7" name="Shape 2057"/>
        <p:cNvGrpSpPr/>
        <p:nvPr/>
      </p:nvGrpSpPr>
      <p:grpSpPr>
        <a:xfrm>
          <a:off x="0" y="0"/>
          <a:ext cx="0" cy="0"/>
          <a:chOff x="0" y="0"/>
          <a:chExt cx="0" cy="0"/>
        </a:xfrm>
      </p:grpSpPr>
      <p:sp>
        <p:nvSpPr>
          <p:cNvPr id="2058" name="Google Shape;2058;p202"/>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Impact due to mental health issues in Nova Scotia</a:t>
            </a:r>
            <a:endParaRPr sz="1600">
              <a:solidFill>
                <a:schemeClr val="lt1"/>
              </a:solidFill>
              <a:latin typeface="Century Gothic"/>
              <a:ea typeface="Century Gothic"/>
              <a:cs typeface="Century Gothic"/>
              <a:sym typeface="Century Gothic"/>
            </a:endParaRPr>
          </a:p>
        </p:txBody>
      </p:sp>
      <p:grpSp>
        <p:nvGrpSpPr>
          <p:cNvPr id="2059" name="Google Shape;2059;p202"/>
          <p:cNvGrpSpPr/>
          <p:nvPr/>
        </p:nvGrpSpPr>
        <p:grpSpPr>
          <a:xfrm>
            <a:off x="1662112" y="1339659"/>
            <a:ext cx="8089219" cy="5040000"/>
            <a:chOff x="138112" y="3625559"/>
            <a:chExt cx="4759875" cy="2966163"/>
          </a:xfrm>
        </p:grpSpPr>
        <p:pic>
          <p:nvPicPr>
            <p:cNvPr id="2060" name="Google Shape;2060;p202"/>
            <p:cNvPicPr preferRelativeResize="0"/>
            <p:nvPr/>
          </p:nvPicPr>
          <p:blipFill rotWithShape="1">
            <a:blip r:embed="rId3">
              <a:alphaModFix/>
            </a:blip>
            <a:srcRect b="0" l="0" r="0" t="0"/>
            <a:stretch/>
          </p:blipFill>
          <p:spPr>
            <a:xfrm>
              <a:off x="138112" y="3902558"/>
              <a:ext cx="4759875" cy="2689164"/>
            </a:xfrm>
            <a:prstGeom prst="rect">
              <a:avLst/>
            </a:prstGeom>
            <a:noFill/>
            <a:ln>
              <a:noFill/>
            </a:ln>
          </p:spPr>
        </p:pic>
        <p:sp>
          <p:nvSpPr>
            <p:cNvPr id="2061" name="Google Shape;2061;p20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6" name="Shape 2066"/>
        <p:cNvGrpSpPr/>
        <p:nvPr/>
      </p:nvGrpSpPr>
      <p:grpSpPr>
        <a:xfrm>
          <a:off x="0" y="0"/>
          <a:ext cx="0" cy="0"/>
          <a:chOff x="0" y="0"/>
          <a:chExt cx="0" cy="0"/>
        </a:xfrm>
      </p:grpSpPr>
      <p:sp>
        <p:nvSpPr>
          <p:cNvPr id="2067" name="Google Shape;2067;p203"/>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Impact due to mental health issues in Nova Scotia</a:t>
            </a:r>
            <a:endParaRPr sz="1600">
              <a:solidFill>
                <a:schemeClr val="lt1"/>
              </a:solidFill>
              <a:latin typeface="Century Gothic"/>
              <a:ea typeface="Century Gothic"/>
              <a:cs typeface="Century Gothic"/>
              <a:sym typeface="Century Gothic"/>
            </a:endParaRPr>
          </a:p>
        </p:txBody>
      </p:sp>
      <p:grpSp>
        <p:nvGrpSpPr>
          <p:cNvPr id="2068" name="Google Shape;2068;p203"/>
          <p:cNvGrpSpPr/>
          <p:nvPr/>
        </p:nvGrpSpPr>
        <p:grpSpPr>
          <a:xfrm>
            <a:off x="1662112" y="1503104"/>
            <a:ext cx="7032444" cy="5040000"/>
            <a:chOff x="4867862" y="3625559"/>
            <a:chExt cx="4138024" cy="2966163"/>
          </a:xfrm>
        </p:grpSpPr>
        <p:sp>
          <p:nvSpPr>
            <p:cNvPr id="2069" name="Google Shape;2069;p20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070" name="Google Shape;2070;p203"/>
            <p:cNvPicPr preferRelativeResize="0"/>
            <p:nvPr/>
          </p:nvPicPr>
          <p:blipFill rotWithShape="1">
            <a:blip r:embed="rId3">
              <a:alphaModFix/>
            </a:blip>
            <a:srcRect b="0" l="0" r="0" t="0"/>
            <a:stretch/>
          </p:blipFill>
          <p:spPr>
            <a:xfrm>
              <a:off x="4897985" y="3902558"/>
              <a:ext cx="4107901" cy="2689164"/>
            </a:xfrm>
            <a:prstGeom prst="rect">
              <a:avLst/>
            </a:prstGeom>
            <a:noFill/>
            <a:ln>
              <a:noFill/>
            </a:ln>
          </p:spPr>
        </p:pic>
      </p:gr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5" name="Shape 2075"/>
        <p:cNvGrpSpPr/>
        <p:nvPr/>
      </p:nvGrpSpPr>
      <p:grpSpPr>
        <a:xfrm>
          <a:off x="0" y="0"/>
          <a:ext cx="0" cy="0"/>
          <a:chOff x="0" y="0"/>
          <a:chExt cx="0" cy="0"/>
        </a:xfrm>
      </p:grpSpPr>
      <p:sp>
        <p:nvSpPr>
          <p:cNvPr id="2076" name="Google Shape;2076;p204"/>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077" name="Google Shape;2077;p204"/>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Health care services in Nova Scotia</a:t>
            </a:r>
            <a:endParaRPr sz="1800">
              <a:solidFill>
                <a:schemeClr val="lt1"/>
              </a:solidFill>
              <a:latin typeface="Century Gothic"/>
              <a:ea typeface="Century Gothic"/>
              <a:cs typeface="Century Gothic"/>
              <a:sym typeface="Century Gothic"/>
            </a:endParaRPr>
          </a:p>
        </p:txBody>
      </p:sp>
      <p:pic>
        <p:nvPicPr>
          <p:cNvPr id="2078" name="Google Shape;2078;p204"/>
          <p:cNvPicPr preferRelativeResize="0"/>
          <p:nvPr/>
        </p:nvPicPr>
        <p:blipFill rotWithShape="1">
          <a:blip r:embed="rId3">
            <a:alphaModFix/>
          </a:blip>
          <a:srcRect b="0" l="0" r="0" t="0"/>
          <a:stretch/>
        </p:blipFill>
        <p:spPr>
          <a:xfrm>
            <a:off x="1752600" y="1189037"/>
            <a:ext cx="8686800" cy="4800600"/>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205"/>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085" name="Google Shape;2085;p205"/>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a:t>
            </a:r>
            <a:r>
              <a:rPr b="1" i="1" lang="en-US" sz="2800">
                <a:solidFill>
                  <a:schemeClr val="lt1"/>
                </a:solidFill>
                <a:latin typeface="Century Gothic"/>
                <a:ea typeface="Century Gothic"/>
                <a:cs typeface="Century Gothic"/>
                <a:sym typeface="Century Gothic"/>
              </a:rPr>
              <a:t> quality </a:t>
            </a:r>
            <a:r>
              <a:rPr b="1" lang="en-US" sz="2800">
                <a:solidFill>
                  <a:schemeClr val="lt1"/>
                </a:solidFill>
                <a:latin typeface="Century Gothic"/>
                <a:ea typeface="Century Gothic"/>
                <a:cs typeface="Century Gothic"/>
                <a:sym typeface="Century Gothic"/>
              </a:rPr>
              <a:t>of health care services</a:t>
            </a:r>
            <a:endParaRPr sz="1800">
              <a:solidFill>
                <a:schemeClr val="lt1"/>
              </a:solidFill>
              <a:latin typeface="Century Gothic"/>
              <a:ea typeface="Century Gothic"/>
              <a:cs typeface="Century Gothic"/>
              <a:sym typeface="Century Gothic"/>
            </a:endParaRPr>
          </a:p>
        </p:txBody>
      </p:sp>
      <p:grpSp>
        <p:nvGrpSpPr>
          <p:cNvPr id="2086" name="Google Shape;2086;p205"/>
          <p:cNvGrpSpPr/>
          <p:nvPr/>
        </p:nvGrpSpPr>
        <p:grpSpPr>
          <a:xfrm>
            <a:off x="1628775" y="760412"/>
            <a:ext cx="8848726" cy="5765800"/>
            <a:chOff x="105172" y="759810"/>
            <a:chExt cx="8848138" cy="5765910"/>
          </a:xfrm>
        </p:grpSpPr>
        <p:sp>
          <p:nvSpPr>
            <p:cNvPr id="2087" name="Google Shape;2087;p205"/>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2088" name="Google Shape;2088;p20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2089" name="Google Shape;2089;p205"/>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2090" name="Google Shape;2090;p205"/>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091" name="Google Shape;2091;p205"/>
            <p:cNvPicPr preferRelativeResize="0"/>
            <p:nvPr/>
          </p:nvPicPr>
          <p:blipFill rotWithShape="1">
            <a:blip r:embed="rId3">
              <a:alphaModFix/>
            </a:blip>
            <a:srcRect b="0" l="0" r="0" t="0"/>
            <a:stretch/>
          </p:blipFill>
          <p:spPr>
            <a:xfrm>
              <a:off x="190690" y="3902558"/>
              <a:ext cx="4677172" cy="2623162"/>
            </a:xfrm>
            <a:prstGeom prst="rect">
              <a:avLst/>
            </a:prstGeom>
            <a:noFill/>
            <a:ln>
              <a:noFill/>
            </a:ln>
          </p:spPr>
        </p:pic>
        <p:pic>
          <p:nvPicPr>
            <p:cNvPr id="2092" name="Google Shape;2092;p205"/>
            <p:cNvPicPr preferRelativeResize="0"/>
            <p:nvPr/>
          </p:nvPicPr>
          <p:blipFill rotWithShape="1">
            <a:blip r:embed="rId4">
              <a:alphaModFix/>
            </a:blip>
            <a:srcRect b="0" l="0" r="0" t="0"/>
            <a:stretch/>
          </p:blipFill>
          <p:spPr>
            <a:xfrm>
              <a:off x="4867862" y="1048698"/>
              <a:ext cx="4085448" cy="2380301"/>
            </a:xfrm>
            <a:prstGeom prst="rect">
              <a:avLst/>
            </a:prstGeom>
            <a:noFill/>
            <a:ln>
              <a:noFill/>
            </a:ln>
          </p:spPr>
        </p:pic>
        <p:pic>
          <p:nvPicPr>
            <p:cNvPr id="2093" name="Google Shape;2093;p205"/>
            <p:cNvPicPr preferRelativeResize="0"/>
            <p:nvPr/>
          </p:nvPicPr>
          <p:blipFill rotWithShape="1">
            <a:blip r:embed="rId5">
              <a:alphaModFix/>
            </a:blip>
            <a:srcRect b="0" l="0" r="0" t="0"/>
            <a:stretch/>
          </p:blipFill>
          <p:spPr>
            <a:xfrm>
              <a:off x="105172" y="1002397"/>
              <a:ext cx="4762690" cy="2568910"/>
            </a:xfrm>
            <a:prstGeom prst="rect">
              <a:avLst/>
            </a:prstGeom>
            <a:noFill/>
            <a:ln>
              <a:noFill/>
            </a:ln>
          </p:spPr>
        </p:pic>
        <p:pic>
          <p:nvPicPr>
            <p:cNvPr id="2094" name="Google Shape;2094;p205"/>
            <p:cNvPicPr preferRelativeResize="0"/>
            <p:nvPr/>
          </p:nvPicPr>
          <p:blipFill rotWithShape="1">
            <a:blip r:embed="rId6">
              <a:alphaModFix/>
            </a:blip>
            <a:srcRect b="0" l="0" r="0" t="0"/>
            <a:stretch/>
          </p:blipFill>
          <p:spPr>
            <a:xfrm>
              <a:off x="4867862" y="3902558"/>
              <a:ext cx="4085448" cy="2623162"/>
            </a:xfrm>
            <a:prstGeom prst="rect">
              <a:avLst/>
            </a:prstGeom>
            <a:noFill/>
            <a:ln>
              <a:noFill/>
            </a:ln>
          </p:spPr>
        </p:pic>
        <p:cxnSp>
          <p:nvCxnSpPr>
            <p:cNvPr id="2095" name="Google Shape;2095;p205"/>
            <p:cNvCxnSpPr/>
            <p:nvPr/>
          </p:nvCxnSpPr>
          <p:spPr>
            <a:xfrm flipH="1" rot="10800000">
              <a:off x="941560" y="2290528"/>
              <a:ext cx="3566778" cy="271604"/>
            </a:xfrm>
            <a:prstGeom prst="straightConnector1">
              <a:avLst/>
            </a:prstGeom>
            <a:noFill/>
            <a:ln cap="flat" cmpd="sng" w="25400">
              <a:solidFill>
                <a:srgbClr val="C00000"/>
              </a:solidFill>
              <a:prstDash val="solid"/>
              <a:miter lim="800000"/>
              <a:headEnd len="sm" w="sm" type="none"/>
              <a:tailEnd len="lg" w="lg" type="stealth"/>
            </a:ln>
          </p:spPr>
        </p:cxnSp>
        <p:cxnSp>
          <p:nvCxnSpPr>
            <p:cNvPr id="2096" name="Google Shape;2096;p205"/>
            <p:cNvCxnSpPr/>
            <p:nvPr/>
          </p:nvCxnSpPr>
          <p:spPr>
            <a:xfrm flipH="1" rot="10800000">
              <a:off x="5667469" y="2263366"/>
              <a:ext cx="2797521" cy="24444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sp>
        <p:nvSpPr>
          <p:cNvPr id="2102" name="Google Shape;2102;p206"/>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03" name="Google Shape;2103;p206"/>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a:t>
            </a:r>
            <a:r>
              <a:rPr b="1" i="1" lang="en-US" sz="2800">
                <a:solidFill>
                  <a:schemeClr val="lt1"/>
                </a:solidFill>
                <a:latin typeface="Century Gothic"/>
                <a:ea typeface="Century Gothic"/>
                <a:cs typeface="Century Gothic"/>
                <a:sym typeface="Century Gothic"/>
              </a:rPr>
              <a:t> quality </a:t>
            </a:r>
            <a:r>
              <a:rPr b="1" lang="en-US" sz="2800">
                <a:solidFill>
                  <a:schemeClr val="lt1"/>
                </a:solidFill>
                <a:latin typeface="Century Gothic"/>
                <a:ea typeface="Century Gothic"/>
                <a:cs typeface="Century Gothic"/>
                <a:sym typeface="Century Gothic"/>
              </a:rPr>
              <a:t>of health care services</a:t>
            </a:r>
            <a:endParaRPr sz="1800">
              <a:solidFill>
                <a:schemeClr val="lt1"/>
              </a:solidFill>
              <a:latin typeface="Century Gothic"/>
              <a:ea typeface="Century Gothic"/>
              <a:cs typeface="Century Gothic"/>
              <a:sym typeface="Century Gothic"/>
            </a:endParaRPr>
          </a:p>
        </p:txBody>
      </p:sp>
      <p:grpSp>
        <p:nvGrpSpPr>
          <p:cNvPr id="2104" name="Google Shape;2104;p206"/>
          <p:cNvGrpSpPr/>
          <p:nvPr/>
        </p:nvGrpSpPr>
        <p:grpSpPr>
          <a:xfrm>
            <a:off x="1694400" y="1492925"/>
            <a:ext cx="8355525" cy="4932000"/>
            <a:chOff x="105172" y="759810"/>
            <a:chExt cx="4762690" cy="2811497"/>
          </a:xfrm>
        </p:grpSpPr>
        <p:sp>
          <p:nvSpPr>
            <p:cNvPr id="2105" name="Google Shape;2105;p206"/>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2106" name="Google Shape;2106;p206"/>
            <p:cNvPicPr preferRelativeResize="0"/>
            <p:nvPr/>
          </p:nvPicPr>
          <p:blipFill rotWithShape="1">
            <a:blip r:embed="rId3">
              <a:alphaModFix/>
            </a:blip>
            <a:srcRect b="0" l="0" r="0" t="0"/>
            <a:stretch/>
          </p:blipFill>
          <p:spPr>
            <a:xfrm>
              <a:off x="105172" y="1002397"/>
              <a:ext cx="4762690" cy="2568910"/>
            </a:xfrm>
            <a:prstGeom prst="rect">
              <a:avLst/>
            </a:prstGeom>
            <a:noFill/>
            <a:ln>
              <a:noFill/>
            </a:ln>
          </p:spPr>
        </p:pic>
        <p:cxnSp>
          <p:nvCxnSpPr>
            <p:cNvPr id="2107" name="Google Shape;2107;p206"/>
            <p:cNvCxnSpPr/>
            <p:nvPr/>
          </p:nvCxnSpPr>
          <p:spPr>
            <a:xfrm flipH="1" rot="10800000">
              <a:off x="941560" y="2290528"/>
              <a:ext cx="3566778" cy="27160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2" name="Shape 2112"/>
        <p:cNvGrpSpPr/>
        <p:nvPr/>
      </p:nvGrpSpPr>
      <p:grpSpPr>
        <a:xfrm>
          <a:off x="0" y="0"/>
          <a:ext cx="0" cy="0"/>
          <a:chOff x="0" y="0"/>
          <a:chExt cx="0" cy="0"/>
        </a:xfrm>
      </p:grpSpPr>
      <p:sp>
        <p:nvSpPr>
          <p:cNvPr id="2113" name="Google Shape;2113;p207"/>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14" name="Google Shape;2114;p207"/>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a:t>
            </a:r>
            <a:r>
              <a:rPr b="1" i="1" lang="en-US" sz="2800">
                <a:solidFill>
                  <a:schemeClr val="lt1"/>
                </a:solidFill>
                <a:latin typeface="Century Gothic"/>
                <a:ea typeface="Century Gothic"/>
                <a:cs typeface="Century Gothic"/>
                <a:sym typeface="Century Gothic"/>
              </a:rPr>
              <a:t> quality </a:t>
            </a:r>
            <a:r>
              <a:rPr b="1" lang="en-US" sz="2800">
                <a:solidFill>
                  <a:schemeClr val="lt1"/>
                </a:solidFill>
                <a:latin typeface="Century Gothic"/>
                <a:ea typeface="Century Gothic"/>
                <a:cs typeface="Century Gothic"/>
                <a:sym typeface="Century Gothic"/>
              </a:rPr>
              <a:t>of health care services</a:t>
            </a:r>
            <a:endParaRPr sz="1800">
              <a:solidFill>
                <a:schemeClr val="lt1"/>
              </a:solidFill>
              <a:latin typeface="Century Gothic"/>
              <a:ea typeface="Century Gothic"/>
              <a:cs typeface="Century Gothic"/>
              <a:sym typeface="Century Gothic"/>
            </a:endParaRPr>
          </a:p>
        </p:txBody>
      </p:sp>
      <p:grpSp>
        <p:nvGrpSpPr>
          <p:cNvPr id="2115" name="Google Shape;2115;p207"/>
          <p:cNvGrpSpPr/>
          <p:nvPr/>
        </p:nvGrpSpPr>
        <p:grpSpPr>
          <a:xfrm>
            <a:off x="1662112" y="1182601"/>
            <a:ext cx="8302929" cy="5400000"/>
            <a:chOff x="4867862" y="771700"/>
            <a:chExt cx="4085448" cy="2657299"/>
          </a:xfrm>
        </p:grpSpPr>
        <p:sp>
          <p:nvSpPr>
            <p:cNvPr id="2116" name="Google Shape;2116;p207"/>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2117" name="Google Shape;2117;p207"/>
            <p:cNvPicPr preferRelativeResize="0"/>
            <p:nvPr/>
          </p:nvPicPr>
          <p:blipFill rotWithShape="1">
            <a:blip r:embed="rId3">
              <a:alphaModFix/>
            </a:blip>
            <a:srcRect b="0" l="0" r="0" t="0"/>
            <a:stretch/>
          </p:blipFill>
          <p:spPr>
            <a:xfrm>
              <a:off x="4867862" y="1048698"/>
              <a:ext cx="4085448" cy="2380301"/>
            </a:xfrm>
            <a:prstGeom prst="rect">
              <a:avLst/>
            </a:prstGeom>
            <a:noFill/>
            <a:ln>
              <a:noFill/>
            </a:ln>
          </p:spPr>
        </p:pic>
        <p:cxnSp>
          <p:nvCxnSpPr>
            <p:cNvPr id="2118" name="Google Shape;2118;p207"/>
            <p:cNvCxnSpPr/>
            <p:nvPr/>
          </p:nvCxnSpPr>
          <p:spPr>
            <a:xfrm flipH="1" rot="10800000">
              <a:off x="5667469" y="2263366"/>
              <a:ext cx="2797521" cy="244444"/>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p208"/>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25" name="Google Shape;2125;p208"/>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a:t>
            </a:r>
            <a:r>
              <a:rPr b="1" i="1" lang="en-US" sz="2800">
                <a:solidFill>
                  <a:schemeClr val="lt1"/>
                </a:solidFill>
                <a:latin typeface="Century Gothic"/>
                <a:ea typeface="Century Gothic"/>
                <a:cs typeface="Century Gothic"/>
                <a:sym typeface="Century Gothic"/>
              </a:rPr>
              <a:t> quality </a:t>
            </a:r>
            <a:r>
              <a:rPr b="1" lang="en-US" sz="2800">
                <a:solidFill>
                  <a:schemeClr val="lt1"/>
                </a:solidFill>
                <a:latin typeface="Century Gothic"/>
                <a:ea typeface="Century Gothic"/>
                <a:cs typeface="Century Gothic"/>
                <a:sym typeface="Century Gothic"/>
              </a:rPr>
              <a:t>of health care services</a:t>
            </a:r>
            <a:endParaRPr sz="1800">
              <a:solidFill>
                <a:schemeClr val="lt1"/>
              </a:solidFill>
              <a:latin typeface="Century Gothic"/>
              <a:ea typeface="Century Gothic"/>
              <a:cs typeface="Century Gothic"/>
              <a:sym typeface="Century Gothic"/>
            </a:endParaRPr>
          </a:p>
        </p:txBody>
      </p:sp>
      <p:grpSp>
        <p:nvGrpSpPr>
          <p:cNvPr id="2126" name="Google Shape;2126;p208"/>
          <p:cNvGrpSpPr/>
          <p:nvPr/>
        </p:nvGrpSpPr>
        <p:grpSpPr>
          <a:xfrm>
            <a:off x="1662111" y="1470601"/>
            <a:ext cx="8361087" cy="5184000"/>
            <a:chOff x="190690" y="3625559"/>
            <a:chExt cx="4677172" cy="2900161"/>
          </a:xfrm>
        </p:grpSpPr>
        <p:sp>
          <p:nvSpPr>
            <p:cNvPr id="2127" name="Google Shape;2127;p208"/>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2128" name="Google Shape;2128;p208"/>
            <p:cNvPicPr preferRelativeResize="0"/>
            <p:nvPr/>
          </p:nvPicPr>
          <p:blipFill rotWithShape="1">
            <a:blip r:embed="rId3">
              <a:alphaModFix/>
            </a:blip>
            <a:srcRect b="0" l="0" r="0" t="0"/>
            <a:stretch/>
          </p:blipFill>
          <p:spPr>
            <a:xfrm>
              <a:off x="190690" y="3902558"/>
              <a:ext cx="4677172" cy="2623162"/>
            </a:xfrm>
            <a:prstGeom prst="rect">
              <a:avLst/>
            </a:prstGeom>
            <a:noFill/>
            <a:ln>
              <a:noFill/>
            </a:ln>
          </p:spPr>
        </p:pic>
      </p:gr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sp>
        <p:nvSpPr>
          <p:cNvPr id="2134" name="Google Shape;2134;p209"/>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35" name="Google Shape;2135;p209"/>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a:t>
            </a:r>
            <a:r>
              <a:rPr b="1" i="1" lang="en-US" sz="2800">
                <a:solidFill>
                  <a:schemeClr val="lt1"/>
                </a:solidFill>
                <a:latin typeface="Century Gothic"/>
                <a:ea typeface="Century Gothic"/>
                <a:cs typeface="Century Gothic"/>
                <a:sym typeface="Century Gothic"/>
              </a:rPr>
              <a:t> quality </a:t>
            </a:r>
            <a:r>
              <a:rPr b="1" lang="en-US" sz="2800">
                <a:solidFill>
                  <a:schemeClr val="lt1"/>
                </a:solidFill>
                <a:latin typeface="Century Gothic"/>
                <a:ea typeface="Century Gothic"/>
                <a:cs typeface="Century Gothic"/>
                <a:sym typeface="Century Gothic"/>
              </a:rPr>
              <a:t>of health care services</a:t>
            </a:r>
            <a:endParaRPr sz="1800">
              <a:solidFill>
                <a:schemeClr val="lt1"/>
              </a:solidFill>
              <a:latin typeface="Century Gothic"/>
              <a:ea typeface="Century Gothic"/>
              <a:cs typeface="Century Gothic"/>
              <a:sym typeface="Century Gothic"/>
            </a:endParaRPr>
          </a:p>
        </p:txBody>
      </p:sp>
      <p:grpSp>
        <p:nvGrpSpPr>
          <p:cNvPr id="2136" name="Google Shape;2136;p209"/>
          <p:cNvGrpSpPr/>
          <p:nvPr/>
        </p:nvGrpSpPr>
        <p:grpSpPr>
          <a:xfrm>
            <a:off x="1662112" y="1027688"/>
            <a:ext cx="7911886" cy="5616000"/>
            <a:chOff x="4867862" y="3625559"/>
            <a:chExt cx="4085448" cy="2900161"/>
          </a:xfrm>
        </p:grpSpPr>
        <p:sp>
          <p:nvSpPr>
            <p:cNvPr id="2137" name="Google Shape;2137;p209"/>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138" name="Google Shape;2138;p209"/>
            <p:cNvPicPr preferRelativeResize="0"/>
            <p:nvPr/>
          </p:nvPicPr>
          <p:blipFill rotWithShape="1">
            <a:blip r:embed="rId3">
              <a:alphaModFix/>
            </a:blip>
            <a:srcRect b="0" l="0" r="0" t="0"/>
            <a:stretch/>
          </p:blipFill>
          <p:spPr>
            <a:xfrm>
              <a:off x="4867862" y="3902558"/>
              <a:ext cx="4085448" cy="2623162"/>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21"/>
          <p:cNvGrpSpPr/>
          <p:nvPr/>
        </p:nvGrpSpPr>
        <p:grpSpPr>
          <a:xfrm>
            <a:off x="1524001" y="2938462"/>
            <a:ext cx="8899525" cy="1477962"/>
            <a:chOff x="-1" y="2939143"/>
            <a:chExt cx="8899072" cy="1477736"/>
          </a:xfrm>
        </p:grpSpPr>
        <p:sp>
          <p:nvSpPr>
            <p:cNvPr id="267" name="Google Shape;267;p21"/>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Selected Characteristics within CIW Domains of Quality of Life</a:t>
              </a:r>
              <a:endParaRPr sz="1800">
                <a:solidFill>
                  <a:schemeClr val="dk1"/>
                </a:solidFill>
                <a:latin typeface="Century Gothic"/>
                <a:ea typeface="Century Gothic"/>
                <a:cs typeface="Century Gothic"/>
                <a:sym typeface="Century Gothic"/>
              </a:endParaRPr>
            </a:p>
          </p:txBody>
        </p:sp>
        <p:cxnSp>
          <p:nvCxnSpPr>
            <p:cNvPr id="268" name="Google Shape;268;p21"/>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3" name="Shape 2143"/>
        <p:cNvGrpSpPr/>
        <p:nvPr/>
      </p:nvGrpSpPr>
      <p:grpSpPr>
        <a:xfrm>
          <a:off x="0" y="0"/>
          <a:ext cx="0" cy="0"/>
          <a:chOff x="0" y="0"/>
          <a:chExt cx="0" cy="0"/>
        </a:xfrm>
      </p:grpSpPr>
      <p:sp>
        <p:nvSpPr>
          <p:cNvPr id="2144" name="Google Shape;2144;p210"/>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45" name="Google Shape;2145;p210"/>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 </a:t>
            </a:r>
            <a:r>
              <a:rPr b="1" i="1" lang="en-US" sz="2800">
                <a:solidFill>
                  <a:schemeClr val="lt1"/>
                </a:solidFill>
                <a:latin typeface="Century Gothic"/>
                <a:ea typeface="Century Gothic"/>
                <a:cs typeface="Century Gothic"/>
                <a:sym typeface="Century Gothic"/>
              </a:rPr>
              <a:t>accessibility</a:t>
            </a:r>
            <a:r>
              <a:rPr b="1" lang="en-US" sz="2800">
                <a:solidFill>
                  <a:schemeClr val="lt1"/>
                </a:solidFill>
                <a:latin typeface="Century Gothic"/>
                <a:ea typeface="Century Gothic"/>
                <a:cs typeface="Century Gothic"/>
                <a:sym typeface="Century Gothic"/>
              </a:rPr>
              <a:t> of health care services</a:t>
            </a:r>
            <a:endParaRPr sz="1800">
              <a:solidFill>
                <a:schemeClr val="lt1"/>
              </a:solidFill>
              <a:latin typeface="Century Gothic"/>
              <a:ea typeface="Century Gothic"/>
              <a:cs typeface="Century Gothic"/>
              <a:sym typeface="Century Gothic"/>
            </a:endParaRPr>
          </a:p>
        </p:txBody>
      </p:sp>
      <p:grpSp>
        <p:nvGrpSpPr>
          <p:cNvPr id="2146" name="Google Shape;2146;p210"/>
          <p:cNvGrpSpPr/>
          <p:nvPr/>
        </p:nvGrpSpPr>
        <p:grpSpPr>
          <a:xfrm>
            <a:off x="1662113" y="760412"/>
            <a:ext cx="8866187" cy="5745162"/>
            <a:chOff x="138111" y="759810"/>
            <a:chExt cx="8866325" cy="5745764"/>
          </a:xfrm>
        </p:grpSpPr>
        <p:pic>
          <p:nvPicPr>
            <p:cNvPr id="2147" name="Google Shape;2147;p210"/>
            <p:cNvPicPr preferRelativeResize="0"/>
            <p:nvPr/>
          </p:nvPicPr>
          <p:blipFill rotWithShape="1">
            <a:blip r:embed="rId3">
              <a:alphaModFix/>
            </a:blip>
            <a:srcRect b="0" l="0" r="0" t="0"/>
            <a:stretch/>
          </p:blipFill>
          <p:spPr>
            <a:xfrm>
              <a:off x="138111" y="1013276"/>
              <a:ext cx="4432437" cy="2415724"/>
            </a:xfrm>
            <a:prstGeom prst="rect">
              <a:avLst/>
            </a:prstGeom>
            <a:noFill/>
            <a:ln>
              <a:noFill/>
            </a:ln>
          </p:spPr>
        </p:pic>
        <p:pic>
          <p:nvPicPr>
            <p:cNvPr id="2148" name="Google Shape;2148;p210"/>
            <p:cNvPicPr preferRelativeResize="0"/>
            <p:nvPr/>
          </p:nvPicPr>
          <p:blipFill rotWithShape="1">
            <a:blip r:embed="rId4">
              <a:alphaModFix/>
            </a:blip>
            <a:srcRect b="0" l="0" r="0" t="0"/>
            <a:stretch/>
          </p:blipFill>
          <p:spPr>
            <a:xfrm>
              <a:off x="138111" y="3902557"/>
              <a:ext cx="4432437" cy="2603017"/>
            </a:xfrm>
            <a:prstGeom prst="rect">
              <a:avLst/>
            </a:prstGeom>
            <a:noFill/>
            <a:ln>
              <a:noFill/>
            </a:ln>
          </p:spPr>
        </p:pic>
        <p:sp>
          <p:nvSpPr>
            <p:cNvPr id="2149" name="Google Shape;2149;p210"/>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2150" name="Google Shape;2150;p210"/>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2151" name="Google Shape;2151;p210"/>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2152" name="Google Shape;2152;p210"/>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153" name="Google Shape;2153;p210"/>
            <p:cNvPicPr preferRelativeResize="0"/>
            <p:nvPr/>
          </p:nvPicPr>
          <p:blipFill rotWithShape="1">
            <a:blip r:embed="rId5">
              <a:alphaModFix/>
            </a:blip>
            <a:srcRect b="0" l="0" r="0" t="0"/>
            <a:stretch/>
          </p:blipFill>
          <p:spPr>
            <a:xfrm>
              <a:off x="4570548" y="1011528"/>
              <a:ext cx="4433888" cy="2417472"/>
            </a:xfrm>
            <a:prstGeom prst="rect">
              <a:avLst/>
            </a:prstGeom>
            <a:noFill/>
            <a:ln>
              <a:noFill/>
            </a:ln>
          </p:spPr>
        </p:pic>
        <p:pic>
          <p:nvPicPr>
            <p:cNvPr id="2154" name="Google Shape;2154;p210"/>
            <p:cNvPicPr preferRelativeResize="0"/>
            <p:nvPr/>
          </p:nvPicPr>
          <p:blipFill rotWithShape="1">
            <a:blip r:embed="rId6">
              <a:alphaModFix/>
            </a:blip>
            <a:srcRect b="0" l="0" r="0" t="0"/>
            <a:stretch/>
          </p:blipFill>
          <p:spPr>
            <a:xfrm>
              <a:off x="4570548" y="3902556"/>
              <a:ext cx="4432437" cy="2603017"/>
            </a:xfrm>
            <a:prstGeom prst="rect">
              <a:avLst/>
            </a:prstGeom>
            <a:noFill/>
            <a:ln>
              <a:noFill/>
            </a:ln>
          </p:spPr>
        </p:pic>
        <p:cxnSp>
          <p:nvCxnSpPr>
            <p:cNvPr id="2155" name="Google Shape;2155;p210"/>
            <p:cNvCxnSpPr/>
            <p:nvPr/>
          </p:nvCxnSpPr>
          <p:spPr>
            <a:xfrm flipH="1" rot="10800000">
              <a:off x="733331" y="2426330"/>
              <a:ext cx="3648546" cy="126748"/>
            </a:xfrm>
            <a:prstGeom prst="straightConnector1">
              <a:avLst/>
            </a:prstGeom>
            <a:noFill/>
            <a:ln cap="flat" cmpd="sng" w="25400">
              <a:solidFill>
                <a:srgbClr val="C00000"/>
              </a:solidFill>
              <a:prstDash val="solid"/>
              <a:miter lim="800000"/>
              <a:headEnd len="sm" w="sm" type="none"/>
              <a:tailEnd len="lg" w="lg" type="stealth"/>
            </a:ln>
          </p:spPr>
        </p:cxnSp>
        <p:cxnSp>
          <p:nvCxnSpPr>
            <p:cNvPr id="2156" name="Google Shape;2156;p210"/>
            <p:cNvCxnSpPr/>
            <p:nvPr/>
          </p:nvCxnSpPr>
          <p:spPr>
            <a:xfrm flipH="1" rot="10800000">
              <a:off x="5460632" y="2390115"/>
              <a:ext cx="3031518" cy="208231"/>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1" name="Shape 2161"/>
        <p:cNvGrpSpPr/>
        <p:nvPr/>
      </p:nvGrpSpPr>
      <p:grpSpPr>
        <a:xfrm>
          <a:off x="0" y="0"/>
          <a:ext cx="0" cy="0"/>
          <a:chOff x="0" y="0"/>
          <a:chExt cx="0" cy="0"/>
        </a:xfrm>
      </p:grpSpPr>
      <p:sp>
        <p:nvSpPr>
          <p:cNvPr id="2162" name="Google Shape;2162;p211"/>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63" name="Google Shape;2163;p211"/>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 </a:t>
            </a:r>
            <a:r>
              <a:rPr b="1" i="1" lang="en-US" sz="2800">
                <a:solidFill>
                  <a:schemeClr val="lt1"/>
                </a:solidFill>
                <a:latin typeface="Century Gothic"/>
                <a:ea typeface="Century Gothic"/>
                <a:cs typeface="Century Gothic"/>
                <a:sym typeface="Century Gothic"/>
              </a:rPr>
              <a:t>accessibility</a:t>
            </a:r>
            <a:r>
              <a:rPr b="1" lang="en-US" sz="2800">
                <a:solidFill>
                  <a:schemeClr val="lt1"/>
                </a:solidFill>
                <a:latin typeface="Century Gothic"/>
                <a:ea typeface="Century Gothic"/>
                <a:cs typeface="Century Gothic"/>
                <a:sym typeface="Century Gothic"/>
              </a:rPr>
              <a:t> of health care services</a:t>
            </a:r>
            <a:endParaRPr sz="1800">
              <a:solidFill>
                <a:schemeClr val="lt1"/>
              </a:solidFill>
              <a:latin typeface="Century Gothic"/>
              <a:ea typeface="Century Gothic"/>
              <a:cs typeface="Century Gothic"/>
              <a:sym typeface="Century Gothic"/>
            </a:endParaRPr>
          </a:p>
        </p:txBody>
      </p:sp>
      <p:grpSp>
        <p:nvGrpSpPr>
          <p:cNvPr id="2164" name="Google Shape;2164;p211"/>
          <p:cNvGrpSpPr/>
          <p:nvPr/>
        </p:nvGrpSpPr>
        <p:grpSpPr>
          <a:xfrm>
            <a:off x="1524000" y="1099688"/>
            <a:ext cx="9207172" cy="5544000"/>
            <a:chOff x="138111" y="759810"/>
            <a:chExt cx="4432437" cy="2669190"/>
          </a:xfrm>
        </p:grpSpPr>
        <p:pic>
          <p:nvPicPr>
            <p:cNvPr id="2165" name="Google Shape;2165;p211"/>
            <p:cNvPicPr preferRelativeResize="0"/>
            <p:nvPr/>
          </p:nvPicPr>
          <p:blipFill rotWithShape="1">
            <a:blip r:embed="rId3">
              <a:alphaModFix/>
            </a:blip>
            <a:srcRect b="0" l="0" r="0" t="0"/>
            <a:stretch/>
          </p:blipFill>
          <p:spPr>
            <a:xfrm>
              <a:off x="138111" y="1013276"/>
              <a:ext cx="4432437" cy="2415724"/>
            </a:xfrm>
            <a:prstGeom prst="rect">
              <a:avLst/>
            </a:prstGeom>
            <a:noFill/>
            <a:ln>
              <a:noFill/>
            </a:ln>
          </p:spPr>
        </p:pic>
        <p:sp>
          <p:nvSpPr>
            <p:cNvPr id="2166" name="Google Shape;2166;p211"/>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cxnSp>
          <p:nvCxnSpPr>
            <p:cNvPr id="2167" name="Google Shape;2167;p211"/>
            <p:cNvCxnSpPr/>
            <p:nvPr/>
          </p:nvCxnSpPr>
          <p:spPr>
            <a:xfrm flipH="1" rot="10800000">
              <a:off x="733331" y="2426330"/>
              <a:ext cx="3648546" cy="126748"/>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2" name="Shape 2172"/>
        <p:cNvGrpSpPr/>
        <p:nvPr/>
      </p:nvGrpSpPr>
      <p:grpSpPr>
        <a:xfrm>
          <a:off x="0" y="0"/>
          <a:ext cx="0" cy="0"/>
          <a:chOff x="0" y="0"/>
          <a:chExt cx="0" cy="0"/>
        </a:xfrm>
      </p:grpSpPr>
      <p:sp>
        <p:nvSpPr>
          <p:cNvPr id="2173" name="Google Shape;2173;p212"/>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74" name="Google Shape;2174;p212"/>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 </a:t>
            </a:r>
            <a:r>
              <a:rPr b="1" i="1" lang="en-US" sz="2800">
                <a:solidFill>
                  <a:schemeClr val="lt1"/>
                </a:solidFill>
                <a:latin typeface="Century Gothic"/>
                <a:ea typeface="Century Gothic"/>
                <a:cs typeface="Century Gothic"/>
                <a:sym typeface="Century Gothic"/>
              </a:rPr>
              <a:t>accessibility</a:t>
            </a:r>
            <a:r>
              <a:rPr b="1" lang="en-US" sz="2800">
                <a:solidFill>
                  <a:schemeClr val="lt1"/>
                </a:solidFill>
                <a:latin typeface="Century Gothic"/>
                <a:ea typeface="Century Gothic"/>
                <a:cs typeface="Century Gothic"/>
                <a:sym typeface="Century Gothic"/>
              </a:rPr>
              <a:t> of health care services</a:t>
            </a:r>
            <a:endParaRPr sz="1800">
              <a:solidFill>
                <a:schemeClr val="lt1"/>
              </a:solidFill>
              <a:latin typeface="Century Gothic"/>
              <a:ea typeface="Century Gothic"/>
              <a:cs typeface="Century Gothic"/>
              <a:sym typeface="Century Gothic"/>
            </a:endParaRPr>
          </a:p>
        </p:txBody>
      </p:sp>
      <p:grpSp>
        <p:nvGrpSpPr>
          <p:cNvPr id="2175" name="Google Shape;2175;p212"/>
          <p:cNvGrpSpPr/>
          <p:nvPr/>
        </p:nvGrpSpPr>
        <p:grpSpPr>
          <a:xfrm>
            <a:off x="1590079" y="1351688"/>
            <a:ext cx="8830865" cy="5292000"/>
            <a:chOff x="4570548" y="771700"/>
            <a:chExt cx="4433888" cy="2657300"/>
          </a:xfrm>
        </p:grpSpPr>
        <p:sp>
          <p:nvSpPr>
            <p:cNvPr id="2176" name="Google Shape;2176;p21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2177" name="Google Shape;2177;p212"/>
            <p:cNvPicPr preferRelativeResize="0"/>
            <p:nvPr/>
          </p:nvPicPr>
          <p:blipFill rotWithShape="1">
            <a:blip r:embed="rId3">
              <a:alphaModFix/>
            </a:blip>
            <a:srcRect b="0" l="0" r="0" t="0"/>
            <a:stretch/>
          </p:blipFill>
          <p:spPr>
            <a:xfrm>
              <a:off x="4570548" y="1011528"/>
              <a:ext cx="4433888" cy="2417472"/>
            </a:xfrm>
            <a:prstGeom prst="rect">
              <a:avLst/>
            </a:prstGeom>
            <a:noFill/>
            <a:ln>
              <a:noFill/>
            </a:ln>
          </p:spPr>
        </p:pic>
        <p:cxnSp>
          <p:nvCxnSpPr>
            <p:cNvPr id="2178" name="Google Shape;2178;p212"/>
            <p:cNvCxnSpPr/>
            <p:nvPr/>
          </p:nvCxnSpPr>
          <p:spPr>
            <a:xfrm flipH="1" rot="10800000">
              <a:off x="5460632" y="2390115"/>
              <a:ext cx="3031518" cy="208231"/>
            </a:xfrm>
            <a:prstGeom prst="straightConnector1">
              <a:avLst/>
            </a:prstGeom>
            <a:noFill/>
            <a:ln cap="flat" cmpd="sng" w="25400">
              <a:solidFill>
                <a:srgbClr val="C00000"/>
              </a:solidFill>
              <a:prstDash val="solid"/>
              <a:miter lim="800000"/>
              <a:headEnd len="sm" w="sm" type="none"/>
              <a:tailEnd len="lg" w="lg" type="stealth"/>
            </a:ln>
          </p:spPr>
        </p:cxnSp>
      </p:gr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213"/>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85" name="Google Shape;2185;p213"/>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 </a:t>
            </a:r>
            <a:r>
              <a:rPr b="1" i="1" lang="en-US" sz="2800">
                <a:solidFill>
                  <a:schemeClr val="lt1"/>
                </a:solidFill>
                <a:latin typeface="Century Gothic"/>
                <a:ea typeface="Century Gothic"/>
                <a:cs typeface="Century Gothic"/>
                <a:sym typeface="Century Gothic"/>
              </a:rPr>
              <a:t>accessibility</a:t>
            </a:r>
            <a:r>
              <a:rPr b="1" lang="en-US" sz="2800">
                <a:solidFill>
                  <a:schemeClr val="lt1"/>
                </a:solidFill>
                <a:latin typeface="Century Gothic"/>
                <a:ea typeface="Century Gothic"/>
                <a:cs typeface="Century Gothic"/>
                <a:sym typeface="Century Gothic"/>
              </a:rPr>
              <a:t> of health care services</a:t>
            </a:r>
            <a:endParaRPr sz="1800">
              <a:solidFill>
                <a:schemeClr val="lt1"/>
              </a:solidFill>
              <a:latin typeface="Century Gothic"/>
              <a:ea typeface="Century Gothic"/>
              <a:cs typeface="Century Gothic"/>
              <a:sym typeface="Century Gothic"/>
            </a:endParaRPr>
          </a:p>
        </p:txBody>
      </p:sp>
      <p:grpSp>
        <p:nvGrpSpPr>
          <p:cNvPr id="2186" name="Google Shape;2186;p213"/>
          <p:cNvGrpSpPr/>
          <p:nvPr/>
        </p:nvGrpSpPr>
        <p:grpSpPr>
          <a:xfrm>
            <a:off x="1744113" y="1279688"/>
            <a:ext cx="8256100" cy="5364000"/>
            <a:chOff x="138111" y="3625559"/>
            <a:chExt cx="4432437" cy="2880015"/>
          </a:xfrm>
        </p:grpSpPr>
        <p:pic>
          <p:nvPicPr>
            <p:cNvPr id="2187" name="Google Shape;2187;p213"/>
            <p:cNvPicPr preferRelativeResize="0"/>
            <p:nvPr/>
          </p:nvPicPr>
          <p:blipFill rotWithShape="1">
            <a:blip r:embed="rId3">
              <a:alphaModFix/>
            </a:blip>
            <a:srcRect b="0" l="0" r="0" t="0"/>
            <a:stretch/>
          </p:blipFill>
          <p:spPr>
            <a:xfrm>
              <a:off x="138111" y="3902557"/>
              <a:ext cx="4432437" cy="2603017"/>
            </a:xfrm>
            <a:prstGeom prst="rect">
              <a:avLst/>
            </a:prstGeom>
            <a:noFill/>
            <a:ln>
              <a:noFill/>
            </a:ln>
          </p:spPr>
        </p:pic>
        <p:sp>
          <p:nvSpPr>
            <p:cNvPr id="2188" name="Google Shape;2188;p213"/>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3" name="Shape 2193"/>
        <p:cNvGrpSpPr/>
        <p:nvPr/>
      </p:nvGrpSpPr>
      <p:grpSpPr>
        <a:xfrm>
          <a:off x="0" y="0"/>
          <a:ext cx="0" cy="0"/>
          <a:chOff x="0" y="0"/>
          <a:chExt cx="0" cy="0"/>
        </a:xfrm>
      </p:grpSpPr>
      <p:sp>
        <p:nvSpPr>
          <p:cNvPr id="2194" name="Google Shape;2194;p214"/>
          <p:cNvSpPr txBox="1"/>
          <p:nvPr/>
        </p:nvSpPr>
        <p:spPr>
          <a:xfrm>
            <a:off x="10082213" y="465138"/>
            <a:ext cx="585787" cy="2568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95" name="Google Shape;2195;p214"/>
          <p:cNvSpPr txBox="1"/>
          <p:nvPr/>
        </p:nvSpPr>
        <p:spPr>
          <a:xfrm>
            <a:off x="1662112" y="214312"/>
            <a:ext cx="8686800" cy="501650"/>
          </a:xfrm>
          <a:prstGeom prst="rect">
            <a:avLst/>
          </a:prstGeom>
          <a:solidFill>
            <a:srgbClr val="F5D935"/>
          </a:solidFill>
          <a:ln cap="flat" cmpd="sng" w="19050">
            <a:solidFill>
              <a:srgbClr val="F5D935"/>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Perceived </a:t>
            </a:r>
            <a:r>
              <a:rPr b="1" i="1" lang="en-US" sz="2800">
                <a:solidFill>
                  <a:schemeClr val="lt1"/>
                </a:solidFill>
                <a:latin typeface="Century Gothic"/>
                <a:ea typeface="Century Gothic"/>
                <a:cs typeface="Century Gothic"/>
                <a:sym typeface="Century Gothic"/>
              </a:rPr>
              <a:t>accessibility</a:t>
            </a:r>
            <a:r>
              <a:rPr b="1" lang="en-US" sz="2800">
                <a:solidFill>
                  <a:schemeClr val="lt1"/>
                </a:solidFill>
                <a:latin typeface="Century Gothic"/>
                <a:ea typeface="Century Gothic"/>
                <a:cs typeface="Century Gothic"/>
                <a:sym typeface="Century Gothic"/>
              </a:rPr>
              <a:t> of health care services</a:t>
            </a:r>
            <a:endParaRPr sz="1800">
              <a:solidFill>
                <a:schemeClr val="lt1"/>
              </a:solidFill>
              <a:latin typeface="Century Gothic"/>
              <a:ea typeface="Century Gothic"/>
              <a:cs typeface="Century Gothic"/>
              <a:sym typeface="Century Gothic"/>
            </a:endParaRPr>
          </a:p>
        </p:txBody>
      </p:sp>
      <p:grpSp>
        <p:nvGrpSpPr>
          <p:cNvPr id="2196" name="Google Shape;2196;p214"/>
          <p:cNvGrpSpPr/>
          <p:nvPr/>
        </p:nvGrpSpPr>
        <p:grpSpPr>
          <a:xfrm>
            <a:off x="1662112" y="1207688"/>
            <a:ext cx="8366921" cy="5436000"/>
            <a:chOff x="4570548" y="3625559"/>
            <a:chExt cx="4432437" cy="2880014"/>
          </a:xfrm>
        </p:grpSpPr>
        <p:sp>
          <p:nvSpPr>
            <p:cNvPr id="2197" name="Google Shape;2197;p214"/>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2198" name="Google Shape;2198;p214"/>
            <p:cNvPicPr preferRelativeResize="0"/>
            <p:nvPr/>
          </p:nvPicPr>
          <p:blipFill rotWithShape="1">
            <a:blip r:embed="rId3">
              <a:alphaModFix/>
            </a:blip>
            <a:srcRect b="0" l="0" r="0" t="0"/>
            <a:stretch/>
          </p:blipFill>
          <p:spPr>
            <a:xfrm>
              <a:off x="4570548" y="3902556"/>
              <a:ext cx="4432437" cy="2603017"/>
            </a:xfrm>
            <a:prstGeom prst="rect">
              <a:avLst/>
            </a:prstGeom>
            <a:noFill/>
            <a:ln>
              <a:noFill/>
            </a:ln>
          </p:spPr>
        </p:pic>
      </p:gr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3" name="Shape 2203"/>
        <p:cNvGrpSpPr/>
        <p:nvPr/>
      </p:nvGrpSpPr>
      <p:grpSpPr>
        <a:xfrm>
          <a:off x="0" y="0"/>
          <a:ext cx="0" cy="0"/>
          <a:chOff x="0" y="0"/>
          <a:chExt cx="0" cy="0"/>
        </a:xfrm>
      </p:grpSpPr>
      <p:grpSp>
        <p:nvGrpSpPr>
          <p:cNvPr id="2204" name="Google Shape;2204;p215"/>
          <p:cNvGrpSpPr/>
          <p:nvPr/>
        </p:nvGrpSpPr>
        <p:grpSpPr>
          <a:xfrm>
            <a:off x="1524001" y="2938462"/>
            <a:ext cx="8899525" cy="1477962"/>
            <a:chOff x="-2" y="2939143"/>
            <a:chExt cx="8899073" cy="1477736"/>
          </a:xfrm>
        </p:grpSpPr>
        <p:sp>
          <p:nvSpPr>
            <p:cNvPr id="2205" name="Google Shape;2205;p215"/>
            <p:cNvSpPr txBox="1"/>
            <p:nvPr/>
          </p:nvSpPr>
          <p:spPr>
            <a:xfrm>
              <a:off x="-2" y="2939143"/>
              <a:ext cx="8899071" cy="1391557"/>
            </a:xfrm>
            <a:prstGeom prst="rect">
              <a:avLst/>
            </a:prstGeom>
            <a:solidFill>
              <a:srgbClr val="006BB6"/>
            </a:solidFill>
            <a:ln cap="flat" cmpd="sng" w="25400">
              <a:solidFill>
                <a:srgbClr val="006BB6"/>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Interconnections among Areas of Focus Linked to Quality of Life</a:t>
              </a:r>
              <a:endParaRPr sz="1800">
                <a:solidFill>
                  <a:schemeClr val="dk1"/>
                </a:solidFill>
                <a:latin typeface="Century Gothic"/>
                <a:ea typeface="Century Gothic"/>
                <a:cs typeface="Century Gothic"/>
                <a:sym typeface="Century Gothic"/>
              </a:endParaRPr>
            </a:p>
          </p:txBody>
        </p:sp>
        <p:cxnSp>
          <p:nvCxnSpPr>
            <p:cNvPr id="2206" name="Google Shape;2206;p215"/>
            <p:cNvCxnSpPr/>
            <p:nvPr/>
          </p:nvCxnSpPr>
          <p:spPr>
            <a:xfrm flipH="1" rot="10800000">
              <a:off x="0" y="4408714"/>
              <a:ext cx="8899071" cy="8165"/>
            </a:xfrm>
            <a:prstGeom prst="straightConnector1">
              <a:avLst/>
            </a:prstGeom>
            <a:noFill/>
            <a:ln cap="flat" cmpd="sng" w="25400">
              <a:solidFill>
                <a:srgbClr val="006BB6"/>
              </a:solidFill>
              <a:prstDash val="solid"/>
              <a:miter lim="800000"/>
              <a:headEnd len="sm" w="sm" type="none"/>
              <a:tailEnd len="lg" w="lg" type="triangle"/>
            </a:ln>
          </p:spPr>
        </p:cxnSp>
      </p:gr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1" name="Shape 2211"/>
        <p:cNvGrpSpPr/>
        <p:nvPr/>
      </p:nvGrpSpPr>
      <p:grpSpPr>
        <a:xfrm>
          <a:off x="0" y="0"/>
          <a:ext cx="0" cy="0"/>
          <a:chOff x="0" y="0"/>
          <a:chExt cx="0" cy="0"/>
        </a:xfrm>
      </p:grpSpPr>
      <p:grpSp>
        <p:nvGrpSpPr>
          <p:cNvPr id="2212" name="Google Shape;2212;p216"/>
          <p:cNvGrpSpPr/>
          <p:nvPr/>
        </p:nvGrpSpPr>
        <p:grpSpPr>
          <a:xfrm>
            <a:off x="1524000" y="214312"/>
            <a:ext cx="9144000" cy="1312862"/>
            <a:chOff x="0" y="214135"/>
            <a:chExt cx="9144000" cy="1312878"/>
          </a:xfrm>
        </p:grpSpPr>
        <p:sp>
          <p:nvSpPr>
            <p:cNvPr id="2213" name="Google Shape;2213;p216"/>
            <p:cNvSpPr txBox="1"/>
            <p:nvPr/>
          </p:nvSpPr>
          <p:spPr>
            <a:xfrm>
              <a:off x="138111" y="214135"/>
              <a:ext cx="8689017" cy="536551"/>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Areas of focus for selected groups</a:t>
              </a:r>
              <a:endParaRPr sz="1800">
                <a:solidFill>
                  <a:schemeClr val="dk1"/>
                </a:solidFill>
                <a:latin typeface="Century Gothic"/>
                <a:ea typeface="Century Gothic"/>
                <a:cs typeface="Century Gothic"/>
                <a:sym typeface="Century Gothic"/>
              </a:endParaRPr>
            </a:p>
          </p:txBody>
        </p:sp>
        <p:sp>
          <p:nvSpPr>
            <p:cNvPr id="2214" name="Google Shape;2214;p216"/>
            <p:cNvSpPr txBox="1"/>
            <p:nvPr/>
          </p:nvSpPr>
          <p:spPr>
            <a:xfrm>
              <a:off x="0" y="917718"/>
              <a:ext cx="9144000" cy="6092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006BB6"/>
                  </a:solidFill>
                  <a:latin typeface="Century Gothic"/>
                  <a:ea typeface="Century Gothic"/>
                  <a:cs typeface="Century Gothic"/>
                  <a:sym typeface="Century Gothic"/>
                </a:rPr>
                <a:t>What characterizes residents with these experiences?</a:t>
              </a:r>
              <a:endParaRPr sz="1800">
                <a:solidFill>
                  <a:srgbClr val="006BB6"/>
                </a:solidFill>
                <a:latin typeface="Century Gothic"/>
                <a:ea typeface="Century Gothic"/>
                <a:cs typeface="Century Gothic"/>
                <a:sym typeface="Century Gothic"/>
              </a:endParaRPr>
            </a:p>
          </p:txBody>
        </p:sp>
      </p:grpSp>
      <p:graphicFrame>
        <p:nvGraphicFramePr>
          <p:cNvPr id="2215" name="Google Shape;2215;p216"/>
          <p:cNvGraphicFramePr/>
          <p:nvPr/>
        </p:nvGraphicFramePr>
        <p:xfrm>
          <a:off x="1981200" y="1497012"/>
          <a:ext cx="3000000" cy="3000000"/>
        </p:xfrm>
        <a:graphic>
          <a:graphicData uri="http://schemas.openxmlformats.org/drawingml/2006/table">
            <a:tbl>
              <a:tblPr>
                <a:noFill/>
                <a:tableStyleId>{5E6819EA-53FE-40A6-A8B8-9BBAABCCED11}</a:tableStyleId>
              </a:tblPr>
              <a:tblGrid>
                <a:gridCol w="1371600"/>
                <a:gridCol w="1371600"/>
                <a:gridCol w="1371600"/>
                <a:gridCol w="1371600"/>
                <a:gridCol w="1371600"/>
                <a:gridCol w="1371600"/>
              </a:tblGrid>
              <a:tr h="536575">
                <a:tc>
                  <a:txBody>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Century Gothic"/>
                          <a:ea typeface="Century Gothic"/>
                          <a:cs typeface="Century Gothic"/>
                          <a:sym typeface="Century Gothic"/>
                        </a:rPr>
                        <a:t>Social isolation</a:t>
                      </a:r>
                      <a:endParaRPr sz="1800" u="none" cap="none" strike="noStrike">
                        <a:latin typeface="Century Gothic"/>
                        <a:ea typeface="Century Gothic"/>
                        <a:cs typeface="Century Gothic"/>
                        <a:sym typeface="Century Gothic"/>
                      </a:endParaRPr>
                    </a:p>
                  </a:txBody>
                  <a:tcPr marT="24825" marB="24825" marR="24825" marL="24825"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c>
                  <a:txBody>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Century Gothic"/>
                          <a:ea typeface="Century Gothic"/>
                          <a:cs typeface="Century Gothic"/>
                          <a:sym typeface="Century Gothic"/>
                        </a:rPr>
                        <a:t>Sense of community</a:t>
                      </a:r>
                      <a:endParaRPr sz="1800" u="none" cap="none" strike="noStrike">
                        <a:latin typeface="Century Gothic"/>
                        <a:ea typeface="Century Gothic"/>
                        <a:cs typeface="Century Gothic"/>
                        <a:sym typeface="Century Gothic"/>
                      </a:endParaRPr>
                    </a:p>
                  </a:txBody>
                  <a:tcPr marT="24825" marB="24825" marR="24825" marL="24825"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c>
                  <a:txBody>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Century Gothic"/>
                          <a:ea typeface="Century Gothic"/>
                          <a:cs typeface="Century Gothic"/>
                          <a:sym typeface="Century Gothic"/>
                        </a:rPr>
                        <a:t>Feelings of trust</a:t>
                      </a:r>
                      <a:endParaRPr sz="1800" u="none" cap="none" strike="noStrike">
                        <a:latin typeface="Century Gothic"/>
                        <a:ea typeface="Century Gothic"/>
                        <a:cs typeface="Century Gothic"/>
                        <a:sym typeface="Century Gothic"/>
                      </a:endParaRPr>
                    </a:p>
                  </a:txBody>
                  <a:tcPr marT="24825" marB="24825" marR="24825" marL="24825"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c>
                  <a:txBody>
                    <a:bodyPr/>
                    <a:lstStyle/>
                    <a:p>
                      <a:pPr indent="0" lvl="0" marL="0" marR="0" rtl="0" algn="ctr">
                        <a:lnSpc>
                          <a:spcPct val="100000"/>
                        </a:lnSpc>
                        <a:spcBef>
                          <a:spcPts val="0"/>
                        </a:spcBef>
                        <a:spcAft>
                          <a:spcPts val="0"/>
                        </a:spcAft>
                        <a:buClr>
                          <a:srgbClr val="FFFFFF"/>
                        </a:buClr>
                        <a:buSzPts val="1500"/>
                        <a:buFont typeface="Arial"/>
                        <a:buNone/>
                      </a:pPr>
                      <a:r>
                        <a:rPr b="1" i="0" lang="en-US" sz="1500" u="none" cap="none" strike="noStrike">
                          <a:solidFill>
                            <a:srgbClr val="FFFFFF"/>
                          </a:solidFill>
                          <a:latin typeface="Century Gothic"/>
                          <a:ea typeface="Century Gothic"/>
                          <a:cs typeface="Century Gothic"/>
                          <a:sym typeface="Century Gothic"/>
                        </a:rPr>
                        <a:t>Experience of discrimination</a:t>
                      </a:r>
                      <a:endParaRPr sz="1800" u="none" cap="none" strike="noStrike">
                        <a:latin typeface="Century Gothic"/>
                        <a:ea typeface="Century Gothic"/>
                        <a:cs typeface="Century Gothic"/>
                        <a:sym typeface="Century Gothic"/>
                      </a:endParaRPr>
                    </a:p>
                  </a:txBody>
                  <a:tcPr marT="24825" marB="24825" marR="0" marL="0"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c>
                  <a:txBody>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Century Gothic"/>
                          <a:ea typeface="Century Gothic"/>
                          <a:cs typeface="Century Gothic"/>
                          <a:sym typeface="Century Gothic"/>
                        </a:rPr>
                        <a:t>Poverty</a:t>
                      </a:r>
                      <a:endParaRPr sz="1800" u="none" cap="none" strike="noStrike">
                        <a:latin typeface="Century Gothic"/>
                        <a:ea typeface="Century Gothic"/>
                        <a:cs typeface="Century Gothic"/>
                        <a:sym typeface="Century Gothic"/>
                      </a:endParaRPr>
                    </a:p>
                  </a:txBody>
                  <a:tcPr marT="24825" marB="24825" marR="24825" marL="24825"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c>
                  <a:txBody>
                    <a:bodyPr/>
                    <a:lstStyle/>
                    <a:p>
                      <a:pPr indent="0" lvl="0" marL="0" marR="0" rtl="0" algn="ctr">
                        <a:lnSpc>
                          <a:spcPct val="100000"/>
                        </a:lnSpc>
                        <a:spcBef>
                          <a:spcPts val="0"/>
                        </a:spcBef>
                        <a:spcAft>
                          <a:spcPts val="0"/>
                        </a:spcAft>
                        <a:buClr>
                          <a:srgbClr val="FFFFFF"/>
                        </a:buClr>
                        <a:buSzPts val="1600"/>
                        <a:buFont typeface="Arial"/>
                        <a:buNone/>
                      </a:pPr>
                      <a:r>
                        <a:rPr b="1" i="0" lang="en-US" sz="1600" u="none" cap="none" strike="noStrike">
                          <a:solidFill>
                            <a:srgbClr val="FFFFFF"/>
                          </a:solidFill>
                          <a:latin typeface="Century Gothic"/>
                          <a:ea typeface="Century Gothic"/>
                          <a:cs typeface="Century Gothic"/>
                          <a:sym typeface="Century Gothic"/>
                        </a:rPr>
                        <a:t>Health</a:t>
                      </a:r>
                      <a:endParaRPr sz="1800" u="none" cap="none" strike="noStrike">
                        <a:latin typeface="Century Gothic"/>
                        <a:ea typeface="Century Gothic"/>
                        <a:cs typeface="Century Gothic"/>
                        <a:sym typeface="Century Gothic"/>
                      </a:endParaRPr>
                    </a:p>
                  </a:txBody>
                  <a:tcPr marT="24825" marB="24825" marR="24825" marL="24825" anchor="b">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lnB cap="flat" cmpd="sng" w="12700">
                      <a:solidFill>
                        <a:srgbClr val="005064"/>
                      </a:solidFill>
                      <a:prstDash val="solid"/>
                      <a:round/>
                      <a:headEnd len="sm" w="sm" type="none"/>
                      <a:tailEnd len="sm" w="sm" type="none"/>
                    </a:lnB>
                    <a:solidFill>
                      <a:srgbClr val="ADC47D"/>
                    </a:solidFill>
                  </a:tcPr>
                </a:tc>
              </a:tr>
              <a:tr h="34607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Women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Women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Women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T cap="flat" cmpd="sng" w="12700">
                      <a:solidFill>
                        <a:srgbClr val="005064"/>
                      </a:solidFill>
                      <a:prstDash val="solid"/>
                      <a:round/>
                      <a:headEnd len="sm" w="sm" type="none"/>
                      <a:tailEnd len="sm" w="sm" type="none"/>
                    </a:lnT>
                  </a:tcPr>
                </a:tc>
              </a:tr>
              <a:tr h="34607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347650">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Younger</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34607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Low income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77152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Living with a disability or chronic illness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Living with a disability or chronic illness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Living with a disability or chronic illness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Living with a disability or chronic illness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Living with a disability or chronic illness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34607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 parents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 parents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 parents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Single parents</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560375">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sharing accommodation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sharing accommodation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sharing accommodation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sharing accommodation</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558800">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living alone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living alone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Adults living alone</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66375" marB="6637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tcPr>
                </a:tc>
              </a:tr>
              <a:tr h="476250">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Couples with children</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entury Gothic"/>
                          <a:ea typeface="Century Gothic"/>
                          <a:cs typeface="Century Gothic"/>
                          <a:sym typeface="Century Gothic"/>
                        </a:rPr>
                        <a:t> </a:t>
                      </a:r>
                      <a:endParaRPr sz="1800" u="none" cap="none" strike="noStrike">
                        <a:latin typeface="Century Gothic"/>
                        <a:ea typeface="Century Gothic"/>
                        <a:cs typeface="Century Gothic"/>
                        <a:sym typeface="Century Gothic"/>
                      </a:endParaRPr>
                    </a:p>
                  </a:txBody>
                  <a:tcPr marT="24825" marB="24825" marR="24825" marL="24825">
                    <a:lnL cap="flat" cmpd="sng" w="12700">
                      <a:solidFill>
                        <a:srgbClr val="005064"/>
                      </a:solidFill>
                      <a:prstDash val="solid"/>
                      <a:round/>
                      <a:headEnd len="sm" w="sm" type="none"/>
                      <a:tailEnd len="sm" w="sm" type="none"/>
                    </a:lnL>
                    <a:lnR cap="flat" cmpd="sng" w="12700">
                      <a:solidFill>
                        <a:srgbClr val="005064"/>
                      </a:solidFill>
                      <a:prstDash val="solid"/>
                      <a:round/>
                      <a:headEnd len="sm" w="sm" type="none"/>
                      <a:tailEnd len="sm" w="sm" type="none"/>
                    </a:lnR>
                    <a:lnB cap="flat" cmpd="sng" w="12700">
                      <a:solidFill>
                        <a:srgbClr val="005064"/>
                      </a:solidFill>
                      <a:prstDash val="solid"/>
                      <a:round/>
                      <a:headEnd len="sm" w="sm" type="none"/>
                      <a:tailEnd len="sm" w="sm" type="none"/>
                    </a:lnB>
                  </a:tcPr>
                </a:tc>
              </a:tr>
            </a:tbl>
          </a:graphicData>
        </a:graphic>
      </p:graphicFrame>
      <p:grpSp>
        <p:nvGrpSpPr>
          <p:cNvPr id="2216" name="Google Shape;2216;p216"/>
          <p:cNvGrpSpPr/>
          <p:nvPr/>
        </p:nvGrpSpPr>
        <p:grpSpPr>
          <a:xfrm>
            <a:off x="2055813" y="2430463"/>
            <a:ext cx="8085137" cy="2066925"/>
            <a:chOff x="531386" y="2431097"/>
            <a:chExt cx="8085126" cy="2066447"/>
          </a:xfrm>
        </p:grpSpPr>
        <p:sp>
          <p:nvSpPr>
            <p:cNvPr id="2217" name="Google Shape;2217;p216"/>
            <p:cNvSpPr/>
            <p:nvPr/>
          </p:nvSpPr>
          <p:spPr>
            <a:xfrm>
              <a:off x="538736" y="3461755"/>
              <a:ext cx="5327225" cy="689596"/>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218" name="Google Shape;2218;p216"/>
            <p:cNvSpPr/>
            <p:nvPr/>
          </p:nvSpPr>
          <p:spPr>
            <a:xfrm>
              <a:off x="531388" y="2431097"/>
              <a:ext cx="8077775" cy="252817"/>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219" name="Google Shape;2219;p216"/>
            <p:cNvSpPr/>
            <p:nvPr/>
          </p:nvSpPr>
          <p:spPr>
            <a:xfrm>
              <a:off x="538737" y="2772167"/>
              <a:ext cx="8077775" cy="252817"/>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220" name="Google Shape;2220;p216"/>
            <p:cNvSpPr/>
            <p:nvPr/>
          </p:nvSpPr>
          <p:spPr>
            <a:xfrm>
              <a:off x="531387" y="3113237"/>
              <a:ext cx="8077775" cy="252817"/>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221" name="Google Shape;2221;p216"/>
            <p:cNvSpPr/>
            <p:nvPr/>
          </p:nvSpPr>
          <p:spPr>
            <a:xfrm>
              <a:off x="531386" y="4244727"/>
              <a:ext cx="2608629" cy="252817"/>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6BB6"/>
                </a:solidFill>
                <a:latin typeface="Gill Sans"/>
                <a:ea typeface="Gill Sans"/>
                <a:cs typeface="Gill Sans"/>
                <a:sym typeface="Gill Sans"/>
              </a:endParaRPr>
            </a:p>
          </p:txBody>
        </p:sp>
        <p:sp>
          <p:nvSpPr>
            <p:cNvPr id="2222" name="Google Shape;2222;p216"/>
            <p:cNvSpPr/>
            <p:nvPr/>
          </p:nvSpPr>
          <p:spPr>
            <a:xfrm>
              <a:off x="6000533" y="4244727"/>
              <a:ext cx="2608629" cy="252817"/>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6BB6"/>
                </a:solidFill>
                <a:latin typeface="Gill Sans"/>
                <a:ea typeface="Gill Sans"/>
                <a:cs typeface="Gill Sans"/>
                <a:sym typeface="Gill Sans"/>
              </a:endParaRPr>
            </a:p>
          </p:txBody>
        </p:sp>
        <p:sp>
          <p:nvSpPr>
            <p:cNvPr id="2223" name="Google Shape;2223;p216"/>
            <p:cNvSpPr/>
            <p:nvPr/>
          </p:nvSpPr>
          <p:spPr>
            <a:xfrm>
              <a:off x="7366958" y="3450579"/>
              <a:ext cx="1238306" cy="689596"/>
            </a:xfrm>
            <a:prstGeom prst="roundRect">
              <a:avLst>
                <a:gd fmla="val 16667" name="adj"/>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7" name="Shape 2227"/>
        <p:cNvGrpSpPr/>
        <p:nvPr/>
      </p:nvGrpSpPr>
      <p:grpSpPr>
        <a:xfrm>
          <a:off x="0" y="0"/>
          <a:ext cx="0" cy="0"/>
          <a:chOff x="0" y="0"/>
          <a:chExt cx="0" cy="0"/>
        </a:xfrm>
      </p:grpSpPr>
      <p:sp>
        <p:nvSpPr>
          <p:cNvPr id="2228" name="Google Shape;2228;p2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BB6"/>
              </a:buClr>
              <a:buSzPts val="4400"/>
              <a:buFont typeface="Century Gothic"/>
              <a:buNone/>
            </a:pPr>
            <a:r>
              <a:rPr b="1" lang="en-US">
                <a:solidFill>
                  <a:srgbClr val="006BB6"/>
                </a:solidFill>
                <a:latin typeface="Century Gothic"/>
                <a:ea typeface="Century Gothic"/>
                <a:cs typeface="Century Gothic"/>
                <a:sym typeface="Century Gothic"/>
              </a:rPr>
              <a:t>Now what?</a:t>
            </a:r>
            <a:endParaRPr/>
          </a:p>
        </p:txBody>
      </p:sp>
      <p:sp>
        <p:nvSpPr>
          <p:cNvPr id="2229" name="Google Shape;2229;p217"/>
          <p:cNvSpPr txBox="1"/>
          <p:nvPr>
            <p:ph idx="1" type="body"/>
          </p:nvPr>
        </p:nvSpPr>
        <p:spPr>
          <a:xfrm>
            <a:off x="838200" y="1825625"/>
            <a:ext cx="10515600" cy="48658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Century Gothic"/>
                <a:ea typeface="Century Gothic"/>
                <a:cs typeface="Century Gothic"/>
                <a:sym typeface="Century Gothic"/>
              </a:rPr>
              <a:t>You’ve finished reviewing the slides. Now you can:</a:t>
            </a:r>
            <a:br>
              <a:rPr lang="en-US">
                <a:latin typeface="Century Gothic"/>
                <a:ea typeface="Century Gothic"/>
                <a:cs typeface="Century Gothic"/>
                <a:sym typeface="Century Gothic"/>
              </a:rPr>
            </a:br>
            <a:endParaRPr>
              <a:latin typeface="Century Gothic"/>
              <a:ea typeface="Century Gothic"/>
              <a:cs typeface="Century Gothic"/>
              <a:sym typeface="Century Gothic"/>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Talk about these results further with us and what they mean to you: </a:t>
            </a:r>
            <a:r>
              <a:rPr lang="en-US" u="sng">
                <a:solidFill>
                  <a:schemeClr val="hlink"/>
                </a:solidFill>
                <a:latin typeface="Century Gothic"/>
                <a:ea typeface="Century Gothic"/>
                <a:cs typeface="Century Gothic"/>
                <a:sym typeface="Century Gothic"/>
                <a:hlinkClick r:id="rId3"/>
              </a:rPr>
              <a:t>research@engagenovascotia.ca</a:t>
            </a:r>
            <a:endParaRPr>
              <a:latin typeface="Century Gothic"/>
              <a:ea typeface="Century Gothic"/>
              <a:cs typeface="Century Gothic"/>
              <a:sym typeface="Century Gothic"/>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latin typeface="Century Gothic"/>
                <a:ea typeface="Century Gothic"/>
                <a:cs typeface="Century Gothic"/>
                <a:sym typeface="Century Gothic"/>
                <a:hlinkClick r:id="rId4"/>
              </a:rPr>
              <a:t>Explore further research and analysis opportunities with us </a:t>
            </a:r>
            <a:r>
              <a:rPr lang="en-US">
                <a:latin typeface="Century Gothic"/>
                <a:ea typeface="Century Gothic"/>
                <a:cs typeface="Century Gothic"/>
                <a:sym typeface="Century Gothic"/>
              </a:rPr>
              <a:t>that will help support your own work and communities</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Find out </a:t>
            </a:r>
            <a:r>
              <a:rPr lang="en-US" u="sng">
                <a:solidFill>
                  <a:schemeClr val="hlink"/>
                </a:solidFill>
                <a:latin typeface="Century Gothic"/>
                <a:ea typeface="Century Gothic"/>
                <a:cs typeface="Century Gothic"/>
                <a:sym typeface="Century Gothic"/>
                <a:hlinkClick r:id="rId5"/>
              </a:rPr>
              <a:t>what’s happening now </a:t>
            </a:r>
            <a:r>
              <a:rPr lang="en-US">
                <a:latin typeface="Century Gothic"/>
                <a:ea typeface="Century Gothic"/>
                <a:cs typeface="Century Gothic"/>
                <a:sym typeface="Century Gothic"/>
              </a:rPr>
              <a:t>and </a:t>
            </a:r>
            <a:r>
              <a:rPr lang="en-US" u="sng">
                <a:solidFill>
                  <a:schemeClr val="hlink"/>
                </a:solidFill>
                <a:latin typeface="Century Gothic"/>
                <a:ea typeface="Century Gothic"/>
                <a:cs typeface="Century Gothic"/>
                <a:sym typeface="Century Gothic"/>
                <a:hlinkClick r:id="rId6"/>
              </a:rPr>
              <a:t>what’s happening next </a:t>
            </a:r>
            <a:r>
              <a:rPr lang="en-US">
                <a:latin typeface="Century Gothic"/>
                <a:ea typeface="Century Gothic"/>
                <a:cs typeface="Century Gothic"/>
                <a:sym typeface="Century Gothic"/>
              </a:rPr>
              <a:t>with the NS Quality of Life Initiative</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Read the </a:t>
            </a:r>
            <a:r>
              <a:rPr lang="en-US" u="sng">
                <a:solidFill>
                  <a:schemeClr val="hlink"/>
                </a:solidFill>
                <a:latin typeface="Century Gothic"/>
                <a:ea typeface="Century Gothic"/>
                <a:cs typeface="Century Gothic"/>
                <a:sym typeface="Century Gothic"/>
                <a:hlinkClick r:id="rId7"/>
              </a:rPr>
              <a:t>complete summary results </a:t>
            </a:r>
            <a:r>
              <a:rPr lang="en-US">
                <a:latin typeface="Century Gothic"/>
                <a:ea typeface="Century Gothic"/>
                <a:cs typeface="Century Gothic"/>
                <a:sym typeface="Century Gothic"/>
              </a:rPr>
              <a:t>(if you haven’t already)</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latin typeface="Century Gothic"/>
                <a:ea typeface="Century Gothic"/>
                <a:cs typeface="Century Gothic"/>
                <a:sym typeface="Century Gothic"/>
                <a:hlinkClick r:id="rId8"/>
              </a:rPr>
              <a:t>Sign up for Engage Nova Scotia’s newsletter</a:t>
            </a:r>
            <a:endParaRPr>
              <a:latin typeface="Century Gothic"/>
              <a:ea typeface="Century Gothic"/>
              <a:cs typeface="Century Gothic"/>
              <a:sym typeface="Century Gothic"/>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Learn more about the </a:t>
            </a:r>
            <a:r>
              <a:rPr lang="en-US" u="sng">
                <a:solidFill>
                  <a:schemeClr val="hlink"/>
                </a:solidFill>
                <a:latin typeface="Century Gothic"/>
                <a:ea typeface="Century Gothic"/>
                <a:cs typeface="Century Gothic"/>
                <a:sym typeface="Century Gothic"/>
                <a:hlinkClick r:id="rId9"/>
              </a:rPr>
              <a:t>eight domains of wellbeing</a:t>
            </a:r>
            <a:br>
              <a:rPr lang="en-US">
                <a:latin typeface="Century Gothic"/>
                <a:ea typeface="Century Gothic"/>
                <a:cs typeface="Century Gothic"/>
                <a:sym typeface="Century Gothic"/>
              </a:rPr>
            </a:br>
            <a:r>
              <a:rPr lang="en-US">
                <a:latin typeface="Century Gothic"/>
                <a:ea typeface="Century Gothic"/>
                <a:cs typeface="Century Gothic"/>
                <a:sym typeface="Century Gothic"/>
              </a:rPr>
              <a:t> </a:t>
            </a:r>
            <a:endParaRPr/>
          </a:p>
        </p:txBody>
      </p:sp>
      <p:pic>
        <p:nvPicPr>
          <p:cNvPr descr="Logo, company name&#10;&#10;Description automatically generated" id="2230" name="Google Shape;2230;p217"/>
          <p:cNvPicPr preferRelativeResize="0"/>
          <p:nvPr/>
        </p:nvPicPr>
        <p:blipFill rotWithShape="1">
          <a:blip r:embed="rId10">
            <a:alphaModFix/>
          </a:blip>
          <a:srcRect b="0" l="0" r="0" t="0"/>
          <a:stretch/>
        </p:blipFill>
        <p:spPr>
          <a:xfrm>
            <a:off x="9478924" y="5215467"/>
            <a:ext cx="2594542" cy="147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2"/>
          <p:cNvPicPr preferRelativeResize="0"/>
          <p:nvPr/>
        </p:nvPicPr>
        <p:blipFill rotWithShape="1">
          <a:blip r:embed="rId3">
            <a:alphaModFix/>
          </a:blip>
          <a:srcRect b="0" l="0" r="0" t="0"/>
          <a:stretch/>
        </p:blipFill>
        <p:spPr>
          <a:xfrm>
            <a:off x="4975226" y="357188"/>
            <a:ext cx="2319337" cy="2319337"/>
          </a:xfrm>
          <a:prstGeom prst="rect">
            <a:avLst/>
          </a:prstGeom>
          <a:solidFill>
            <a:srgbClr val="ADC47D"/>
          </a:solidFill>
          <a:ln>
            <a:noFill/>
          </a:ln>
        </p:spPr>
      </p:pic>
      <p:grpSp>
        <p:nvGrpSpPr>
          <p:cNvPr id="275" name="Google Shape;275;p22"/>
          <p:cNvGrpSpPr/>
          <p:nvPr/>
        </p:nvGrpSpPr>
        <p:grpSpPr>
          <a:xfrm>
            <a:off x="1646237" y="2703514"/>
            <a:ext cx="8899525" cy="1477962"/>
            <a:chOff x="-1" y="2939143"/>
            <a:chExt cx="8899072" cy="1477736"/>
          </a:xfrm>
        </p:grpSpPr>
        <p:sp>
          <p:nvSpPr>
            <p:cNvPr id="276" name="Google Shape;276;p22"/>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Community Vitality</a:t>
              </a:r>
              <a:endParaRPr sz="1800">
                <a:solidFill>
                  <a:schemeClr val="dk1"/>
                </a:solidFill>
                <a:latin typeface="Century Gothic"/>
                <a:ea typeface="Century Gothic"/>
                <a:cs typeface="Century Gothic"/>
                <a:sym typeface="Century Gothic"/>
              </a:endParaRPr>
            </a:p>
          </p:txBody>
        </p:sp>
        <p:cxnSp>
          <p:nvCxnSpPr>
            <p:cNvPr id="277" name="Google Shape;277;p22"/>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Numbers of social connections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284" name="Google Shape;284;p23"/>
          <p:cNvGrpSpPr/>
          <p:nvPr/>
        </p:nvGrpSpPr>
        <p:grpSpPr>
          <a:xfrm>
            <a:off x="1660525" y="1143000"/>
            <a:ext cx="8686800" cy="5029200"/>
            <a:chOff x="137160" y="1143000"/>
            <a:chExt cx="8686800" cy="5029200"/>
          </a:xfrm>
        </p:grpSpPr>
        <p:pic>
          <p:nvPicPr>
            <p:cNvPr id="285" name="Google Shape;285;p23"/>
            <p:cNvPicPr preferRelativeResize="0"/>
            <p:nvPr/>
          </p:nvPicPr>
          <p:blipFill rotWithShape="1">
            <a:blip r:embed="rId3">
              <a:alphaModFix/>
            </a:blip>
            <a:srcRect b="0" l="0" r="0" t="0"/>
            <a:stretch/>
          </p:blipFill>
          <p:spPr>
            <a:xfrm>
              <a:off x="137160" y="1143000"/>
              <a:ext cx="8686800" cy="5029200"/>
            </a:xfrm>
            <a:prstGeom prst="rect">
              <a:avLst/>
            </a:prstGeom>
            <a:noFill/>
            <a:ln>
              <a:noFill/>
            </a:ln>
          </p:spPr>
        </p:pic>
        <p:cxnSp>
          <p:nvCxnSpPr>
            <p:cNvPr id="286" name="Google Shape;286;p23"/>
            <p:cNvCxnSpPr/>
            <p:nvPr/>
          </p:nvCxnSpPr>
          <p:spPr>
            <a:xfrm flipH="1" rot="10800000">
              <a:off x="1348509" y="3429000"/>
              <a:ext cx="7105026" cy="838202"/>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Numbers of social connections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293" name="Google Shape;293;p24"/>
          <p:cNvGrpSpPr/>
          <p:nvPr/>
        </p:nvGrpSpPr>
        <p:grpSpPr>
          <a:xfrm>
            <a:off x="1660525" y="1143000"/>
            <a:ext cx="8686800" cy="5029200"/>
            <a:chOff x="137160" y="1143000"/>
            <a:chExt cx="8686800" cy="5029199"/>
          </a:xfrm>
        </p:grpSpPr>
        <p:pic>
          <p:nvPicPr>
            <p:cNvPr id="294" name="Google Shape;294;p24"/>
            <p:cNvPicPr preferRelativeResize="0"/>
            <p:nvPr/>
          </p:nvPicPr>
          <p:blipFill rotWithShape="1">
            <a:blip r:embed="rId3">
              <a:alphaModFix/>
            </a:blip>
            <a:srcRect b="0" l="0" r="0" t="0"/>
            <a:stretch/>
          </p:blipFill>
          <p:spPr>
            <a:xfrm>
              <a:off x="137160" y="1143000"/>
              <a:ext cx="8686800" cy="5029199"/>
            </a:xfrm>
            <a:prstGeom prst="rect">
              <a:avLst/>
            </a:prstGeom>
            <a:noFill/>
            <a:ln>
              <a:noFill/>
            </a:ln>
          </p:spPr>
        </p:pic>
        <p:cxnSp>
          <p:nvCxnSpPr>
            <p:cNvPr id="295" name="Google Shape;295;p24"/>
            <p:cNvCxnSpPr/>
            <p:nvPr/>
          </p:nvCxnSpPr>
          <p:spPr>
            <a:xfrm flipH="1" rot="10800000">
              <a:off x="1653309" y="3429001"/>
              <a:ext cx="6733309" cy="551872"/>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Number of social connections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302" name="Google Shape;302;p25"/>
          <p:cNvPicPr preferRelativeResize="0"/>
          <p:nvPr/>
        </p:nvPicPr>
        <p:blipFill rotWithShape="1">
          <a:blip r:embed="rId3">
            <a:alphaModFix/>
          </a:blip>
          <a:srcRect b="0" l="0" r="0" t="0"/>
          <a:stretch/>
        </p:blipFill>
        <p:spPr>
          <a:xfrm>
            <a:off x="1660525" y="1143000"/>
            <a:ext cx="8686800" cy="502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6"/>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600">
                <a:solidFill>
                  <a:srgbClr val="FFFFFF"/>
                </a:solidFill>
                <a:latin typeface="Century Gothic"/>
                <a:ea typeface="Century Gothic"/>
                <a:cs typeface="Century Gothic"/>
                <a:sym typeface="Century Gothic"/>
              </a:rPr>
              <a:t>Number of social connections by </a:t>
            </a:r>
            <a:r>
              <a:rPr b="1" i="1" lang="en-US" sz="26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309" name="Google Shape;309;p26"/>
          <p:cNvPicPr preferRelativeResize="0"/>
          <p:nvPr/>
        </p:nvPicPr>
        <p:blipFill rotWithShape="1">
          <a:blip r:embed="rId3">
            <a:alphaModFix/>
          </a:blip>
          <a:srcRect b="0" l="0" r="0" t="0"/>
          <a:stretch/>
        </p:blipFill>
        <p:spPr>
          <a:xfrm>
            <a:off x="1660525" y="1143000"/>
            <a:ext cx="8686800" cy="504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7"/>
          <p:cNvPicPr preferRelativeResize="0"/>
          <p:nvPr/>
        </p:nvPicPr>
        <p:blipFill rotWithShape="1">
          <a:blip r:embed="rId3">
            <a:alphaModFix/>
          </a:blip>
          <a:srcRect b="0" l="0" r="0" t="0"/>
          <a:stretch/>
        </p:blipFill>
        <p:spPr>
          <a:xfrm>
            <a:off x="5010151" y="555626"/>
            <a:ext cx="2212975" cy="2212975"/>
          </a:xfrm>
          <a:prstGeom prst="rect">
            <a:avLst/>
          </a:prstGeom>
          <a:noFill/>
          <a:ln>
            <a:noFill/>
          </a:ln>
        </p:spPr>
      </p:pic>
      <p:grpSp>
        <p:nvGrpSpPr>
          <p:cNvPr id="316" name="Google Shape;316;p27"/>
          <p:cNvGrpSpPr/>
          <p:nvPr/>
        </p:nvGrpSpPr>
        <p:grpSpPr>
          <a:xfrm>
            <a:off x="1646237" y="2703514"/>
            <a:ext cx="8899525" cy="1477962"/>
            <a:chOff x="-1" y="2939143"/>
            <a:chExt cx="8899072" cy="1477736"/>
          </a:xfrm>
        </p:grpSpPr>
        <p:sp>
          <p:nvSpPr>
            <p:cNvPr id="317" name="Google Shape;317;p27"/>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Democratic Engagement</a:t>
              </a:r>
              <a:endParaRPr sz="1800">
                <a:solidFill>
                  <a:schemeClr val="dk1"/>
                </a:solidFill>
                <a:latin typeface="Century Gothic"/>
                <a:ea typeface="Century Gothic"/>
                <a:cs typeface="Century Gothic"/>
                <a:sym typeface="Century Gothic"/>
              </a:endParaRPr>
            </a:p>
          </p:txBody>
        </p:sp>
        <p:cxnSp>
          <p:nvCxnSpPr>
            <p:cNvPr id="318" name="Google Shape;318;p27"/>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8"/>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Overall interest in politics</a:t>
            </a:r>
            <a:endParaRPr sz="1800">
              <a:solidFill>
                <a:schemeClr val="dk1"/>
              </a:solidFill>
              <a:latin typeface="Century Gothic"/>
              <a:ea typeface="Century Gothic"/>
              <a:cs typeface="Century Gothic"/>
              <a:sym typeface="Century Gothic"/>
            </a:endParaRPr>
          </a:p>
        </p:txBody>
      </p:sp>
      <p:pic>
        <p:nvPicPr>
          <p:cNvPr id="325" name="Google Shape;325;p28"/>
          <p:cNvPicPr preferRelativeResize="0"/>
          <p:nvPr/>
        </p:nvPicPr>
        <p:blipFill rotWithShape="1">
          <a:blip r:embed="rId3">
            <a:alphaModFix/>
          </a:blip>
          <a:srcRect b="0" l="0" r="0" t="0"/>
          <a:stretch/>
        </p:blipFill>
        <p:spPr>
          <a:xfrm>
            <a:off x="1890712" y="896937"/>
            <a:ext cx="8229600" cy="5632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9"/>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Interest in </a:t>
            </a:r>
            <a:r>
              <a:rPr b="1" i="1" lang="en-US" sz="2800">
                <a:solidFill>
                  <a:srgbClr val="FFFFFF"/>
                </a:solidFill>
                <a:latin typeface="Century Gothic"/>
                <a:ea typeface="Century Gothic"/>
                <a:cs typeface="Century Gothic"/>
                <a:sym typeface="Century Gothic"/>
              </a:rPr>
              <a:t>local </a:t>
            </a:r>
            <a:r>
              <a:rPr b="1" lang="en-US" sz="2800">
                <a:solidFill>
                  <a:srgbClr val="FFFFFF"/>
                </a:solidFill>
                <a:latin typeface="Century Gothic"/>
                <a:ea typeface="Century Gothic"/>
                <a:cs typeface="Century Gothic"/>
                <a:sym typeface="Century Gothic"/>
              </a:rPr>
              <a:t>politics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332" name="Google Shape;332;p29"/>
          <p:cNvGrpSpPr/>
          <p:nvPr/>
        </p:nvGrpSpPr>
        <p:grpSpPr>
          <a:xfrm>
            <a:off x="1662112" y="1154112"/>
            <a:ext cx="8686800" cy="5021262"/>
            <a:chOff x="138112" y="1154242"/>
            <a:chExt cx="8686800" cy="5021705"/>
          </a:xfrm>
        </p:grpSpPr>
        <p:pic>
          <p:nvPicPr>
            <p:cNvPr id="333" name="Google Shape;333;p29"/>
            <p:cNvPicPr preferRelativeResize="0"/>
            <p:nvPr/>
          </p:nvPicPr>
          <p:blipFill rotWithShape="1">
            <a:blip r:embed="rId3">
              <a:alphaModFix/>
            </a:blip>
            <a:srcRect b="0" l="0" r="0" t="0"/>
            <a:stretch/>
          </p:blipFill>
          <p:spPr>
            <a:xfrm>
              <a:off x="138112" y="1154242"/>
              <a:ext cx="8686800" cy="5021705"/>
            </a:xfrm>
            <a:prstGeom prst="rect">
              <a:avLst/>
            </a:prstGeom>
            <a:noFill/>
            <a:ln>
              <a:noFill/>
            </a:ln>
          </p:spPr>
        </p:pic>
        <p:cxnSp>
          <p:nvCxnSpPr>
            <p:cNvPr id="334" name="Google Shape;334;p29"/>
            <p:cNvCxnSpPr/>
            <p:nvPr/>
          </p:nvCxnSpPr>
          <p:spPr>
            <a:xfrm flipH="1" rot="10800000">
              <a:off x="4073236" y="1418253"/>
              <a:ext cx="1571784" cy="3735639"/>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BB6"/>
              </a:buClr>
              <a:buSzPts val="4400"/>
              <a:buFont typeface="Century Gothic"/>
              <a:buNone/>
            </a:pPr>
            <a:r>
              <a:rPr b="1" lang="en-US">
                <a:solidFill>
                  <a:srgbClr val="006BB6"/>
                </a:solidFill>
                <a:latin typeface="Century Gothic"/>
                <a:ea typeface="Century Gothic"/>
                <a:cs typeface="Century Gothic"/>
                <a:sym typeface="Century Gothic"/>
              </a:rPr>
              <a:t>Engage Nova Scotia and the </a:t>
            </a:r>
            <a:br>
              <a:rPr b="1" lang="en-US">
                <a:solidFill>
                  <a:srgbClr val="006BB6"/>
                </a:solidFill>
                <a:latin typeface="Century Gothic"/>
                <a:ea typeface="Century Gothic"/>
                <a:cs typeface="Century Gothic"/>
                <a:sym typeface="Century Gothic"/>
              </a:rPr>
            </a:br>
            <a:r>
              <a:rPr b="1" lang="en-US">
                <a:solidFill>
                  <a:srgbClr val="006BB6"/>
                </a:solidFill>
                <a:latin typeface="Century Gothic"/>
                <a:ea typeface="Century Gothic"/>
                <a:cs typeface="Century Gothic"/>
                <a:sym typeface="Century Gothic"/>
              </a:rPr>
              <a:t>NS Quality of Life Initiative</a:t>
            </a:r>
            <a:endParaRPr/>
          </a:p>
        </p:txBody>
      </p:sp>
      <p:sp>
        <p:nvSpPr>
          <p:cNvPr id="105" name="Google Shape;105;p3"/>
          <p:cNvSpPr txBox="1"/>
          <p:nvPr>
            <p:ph idx="1" type="body"/>
          </p:nvPr>
        </p:nvSpPr>
        <p:spPr>
          <a:xfrm>
            <a:off x="838200" y="1825624"/>
            <a:ext cx="10515600" cy="49029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u="sng">
                <a:solidFill>
                  <a:schemeClr val="hlink"/>
                </a:solidFill>
                <a:latin typeface="Century Gothic"/>
                <a:ea typeface="Century Gothic"/>
                <a:cs typeface="Century Gothic"/>
                <a:sym typeface="Century Gothic"/>
                <a:hlinkClick r:id="rId3"/>
              </a:rPr>
              <a:t>Engage Nova Scotia</a:t>
            </a:r>
            <a:r>
              <a:rPr lang="en-US" sz="2400">
                <a:latin typeface="Century Gothic"/>
                <a:ea typeface="Century Gothic"/>
                <a:cs typeface="Century Gothic"/>
                <a:sym typeface="Century Gothic"/>
              </a:rPr>
              <a:t> is a non-profit whose focus is a vibrant, inclusive and resilient province. We have been driving the Nova Scotia Quality of Life Initiative since 2017. </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Our primary research partner in the Nova Scotia Quality of Life Initiative is the </a:t>
            </a:r>
            <a:r>
              <a:rPr lang="en-US" sz="2400" u="sng">
                <a:solidFill>
                  <a:schemeClr val="hlink"/>
                </a:solidFill>
                <a:latin typeface="Century Gothic"/>
                <a:ea typeface="Century Gothic"/>
                <a:cs typeface="Century Gothic"/>
                <a:sym typeface="Century Gothic"/>
                <a:hlinkClick r:id="rId4"/>
              </a:rPr>
              <a:t>Canadian Index of Wellbeing (CIW) at </a:t>
            </a:r>
            <a:br>
              <a:rPr lang="en-US" sz="2400" u="sng">
                <a:solidFill>
                  <a:schemeClr val="hlink"/>
                </a:solidFill>
                <a:latin typeface="Century Gothic"/>
                <a:ea typeface="Century Gothic"/>
                <a:cs typeface="Century Gothic"/>
                <a:sym typeface="Century Gothic"/>
                <a:hlinkClick r:id="rId5"/>
              </a:rPr>
            </a:br>
            <a:r>
              <a:rPr lang="en-US" sz="2400" u="sng">
                <a:solidFill>
                  <a:schemeClr val="hlink"/>
                </a:solidFill>
                <a:latin typeface="Century Gothic"/>
                <a:ea typeface="Century Gothic"/>
                <a:cs typeface="Century Gothic"/>
                <a:sym typeface="Century Gothic"/>
                <a:hlinkClick r:id="rId6"/>
              </a:rPr>
              <a:t>the University of Waterloo</a:t>
            </a:r>
            <a:r>
              <a:rPr lang="en-US" sz="2400">
                <a:latin typeface="Century Gothic"/>
                <a:ea typeface="Century Gothic"/>
                <a:cs typeface="Century Gothic"/>
                <a:sym typeface="Century Gothic"/>
              </a:rPr>
              <a:t>.</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The NS Quality of Life Survey was undertaken in Spring 2019, and so, prior to the COVID-19 pandemic. It asked 230 questions across </a:t>
            </a:r>
            <a:r>
              <a:rPr lang="en-US" sz="2400" u="sng">
                <a:solidFill>
                  <a:schemeClr val="hlink"/>
                </a:solidFill>
                <a:latin typeface="Century Gothic"/>
                <a:ea typeface="Century Gothic"/>
                <a:cs typeface="Century Gothic"/>
                <a:sym typeface="Century Gothic"/>
                <a:hlinkClick r:id="rId7"/>
              </a:rPr>
              <a:t>eight domains of wellbeing</a:t>
            </a:r>
            <a:r>
              <a:rPr lang="en-US" sz="2400">
                <a:latin typeface="Century Gothic"/>
                <a:ea typeface="Century Gothic"/>
                <a:cs typeface="Century Gothic"/>
                <a:sym typeface="Century Gothic"/>
              </a:rPr>
              <a:t>. Almost 13,000 Nova Scotians responded. </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76200" lvl="0" marL="228600" rtl="0" algn="l">
              <a:lnSpc>
                <a:spcPct val="90000"/>
              </a:lnSpc>
              <a:spcBef>
                <a:spcPts val="1000"/>
              </a:spcBef>
              <a:spcAft>
                <a:spcPts val="0"/>
              </a:spcAft>
              <a:buClr>
                <a:schemeClr val="dk1"/>
              </a:buClr>
              <a:buSzPts val="2400"/>
              <a:buNone/>
            </a:pPr>
            <a:r>
              <a:t/>
            </a:r>
            <a:endParaRPr sz="2400">
              <a:latin typeface="Century Gothic"/>
              <a:ea typeface="Century Gothic"/>
              <a:cs typeface="Century Gothic"/>
              <a:sym typeface="Century Gothic"/>
            </a:endParaRPr>
          </a:p>
        </p:txBody>
      </p:sp>
      <p:pic>
        <p:nvPicPr>
          <p:cNvPr descr="Logo, company name&#10;&#10;Description automatically generated" id="106" name="Google Shape;106;p3"/>
          <p:cNvPicPr preferRelativeResize="0"/>
          <p:nvPr/>
        </p:nvPicPr>
        <p:blipFill rotWithShape="1">
          <a:blip r:embed="rId8">
            <a:alphaModFix/>
          </a:blip>
          <a:srcRect b="0" l="0" r="0" t="0"/>
          <a:stretch/>
        </p:blipFill>
        <p:spPr>
          <a:xfrm>
            <a:off x="9597458" y="214688"/>
            <a:ext cx="2594542" cy="147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0"/>
          <p:cNvSpPr txBox="1"/>
          <p:nvPr/>
        </p:nvSpPr>
        <p:spPr>
          <a:xfrm>
            <a:off x="1662113" y="214312"/>
            <a:ext cx="8689975"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Interest in </a:t>
            </a:r>
            <a:r>
              <a:rPr b="1" i="1" lang="en-US" sz="2800">
                <a:solidFill>
                  <a:srgbClr val="FFFFFF"/>
                </a:solidFill>
                <a:latin typeface="Century Gothic"/>
                <a:ea typeface="Century Gothic"/>
                <a:cs typeface="Century Gothic"/>
                <a:sym typeface="Century Gothic"/>
              </a:rPr>
              <a:t>local</a:t>
            </a:r>
            <a:r>
              <a:rPr b="1" lang="en-US" sz="2800">
                <a:solidFill>
                  <a:srgbClr val="FFFFFF"/>
                </a:solidFill>
                <a:latin typeface="Century Gothic"/>
                <a:ea typeface="Century Gothic"/>
                <a:cs typeface="Century Gothic"/>
                <a:sym typeface="Century Gothic"/>
              </a:rPr>
              <a:t> politics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341" name="Google Shape;341;p30"/>
          <p:cNvGrpSpPr/>
          <p:nvPr/>
        </p:nvGrpSpPr>
        <p:grpSpPr>
          <a:xfrm>
            <a:off x="1665287" y="1154112"/>
            <a:ext cx="8686800" cy="5021262"/>
            <a:chOff x="141111" y="1154242"/>
            <a:chExt cx="8686800" cy="5021705"/>
          </a:xfrm>
        </p:grpSpPr>
        <p:pic>
          <p:nvPicPr>
            <p:cNvPr id="342" name="Google Shape;342;p30"/>
            <p:cNvPicPr preferRelativeResize="0"/>
            <p:nvPr/>
          </p:nvPicPr>
          <p:blipFill rotWithShape="1">
            <a:blip r:embed="rId3">
              <a:alphaModFix/>
            </a:blip>
            <a:srcRect b="0" l="0" r="0" t="0"/>
            <a:stretch/>
          </p:blipFill>
          <p:spPr>
            <a:xfrm>
              <a:off x="141111" y="1154242"/>
              <a:ext cx="8686800" cy="5021705"/>
            </a:xfrm>
            <a:prstGeom prst="rect">
              <a:avLst/>
            </a:prstGeom>
            <a:noFill/>
            <a:ln>
              <a:noFill/>
            </a:ln>
          </p:spPr>
        </p:pic>
        <p:cxnSp>
          <p:nvCxnSpPr>
            <p:cNvPr id="343" name="Google Shape;343;p30"/>
            <p:cNvCxnSpPr/>
            <p:nvPr/>
          </p:nvCxnSpPr>
          <p:spPr>
            <a:xfrm flipH="1" rot="10800000">
              <a:off x="4267200" y="1539551"/>
              <a:ext cx="1508449" cy="3485297"/>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1"/>
          <p:cNvSpPr txBox="1"/>
          <p:nvPr/>
        </p:nvSpPr>
        <p:spPr>
          <a:xfrm>
            <a:off x="10061576" y="534987"/>
            <a:ext cx="606425" cy="25955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50" name="Google Shape;350;p31"/>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Interest in </a:t>
            </a:r>
            <a:r>
              <a:rPr b="1" i="1" lang="en-US" sz="2800">
                <a:solidFill>
                  <a:srgbClr val="FFFFFF"/>
                </a:solidFill>
                <a:latin typeface="Century Gothic"/>
                <a:ea typeface="Century Gothic"/>
                <a:cs typeface="Century Gothic"/>
                <a:sym typeface="Century Gothic"/>
              </a:rPr>
              <a:t>local</a:t>
            </a:r>
            <a:r>
              <a:rPr b="1" lang="en-US" sz="2800">
                <a:solidFill>
                  <a:srgbClr val="FFFFFF"/>
                </a:solidFill>
                <a:latin typeface="Century Gothic"/>
                <a:ea typeface="Century Gothic"/>
                <a:cs typeface="Century Gothic"/>
                <a:sym typeface="Century Gothic"/>
              </a:rPr>
              <a:t> politics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351" name="Google Shape;351;p31"/>
          <p:cNvPicPr preferRelativeResize="0"/>
          <p:nvPr/>
        </p:nvPicPr>
        <p:blipFill rotWithShape="1">
          <a:blip r:embed="rId3">
            <a:alphaModFix/>
          </a:blip>
          <a:srcRect b="0" l="0" r="0" t="0"/>
          <a:stretch/>
        </p:blipFill>
        <p:spPr>
          <a:xfrm>
            <a:off x="1662112" y="1154112"/>
            <a:ext cx="8686800" cy="50212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txBox="1"/>
          <p:nvPr/>
        </p:nvSpPr>
        <p:spPr>
          <a:xfrm>
            <a:off x="10061576" y="534987"/>
            <a:ext cx="606425" cy="25955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58" name="Google Shape;358;p32"/>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Interest in </a:t>
            </a:r>
            <a:r>
              <a:rPr b="1" i="1" lang="en-US" sz="2800">
                <a:solidFill>
                  <a:srgbClr val="FFFFFF"/>
                </a:solidFill>
                <a:latin typeface="Century Gothic"/>
                <a:ea typeface="Century Gothic"/>
                <a:cs typeface="Century Gothic"/>
                <a:sym typeface="Century Gothic"/>
              </a:rPr>
              <a:t>local</a:t>
            </a:r>
            <a:r>
              <a:rPr b="1" lang="en-US" sz="2800">
                <a:solidFill>
                  <a:srgbClr val="FFFFFF"/>
                </a:solidFill>
                <a:latin typeface="Century Gothic"/>
                <a:ea typeface="Century Gothic"/>
                <a:cs typeface="Century Gothic"/>
                <a:sym typeface="Century Gothic"/>
              </a:rPr>
              <a:t> politics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359" name="Google Shape;359;p32"/>
          <p:cNvPicPr preferRelativeResize="0"/>
          <p:nvPr/>
        </p:nvPicPr>
        <p:blipFill rotWithShape="1">
          <a:blip r:embed="rId3">
            <a:alphaModFix/>
          </a:blip>
          <a:srcRect b="0" l="0" r="0" t="0"/>
          <a:stretch/>
        </p:blipFill>
        <p:spPr>
          <a:xfrm>
            <a:off x="1662112" y="1154112"/>
            <a:ext cx="8686800" cy="50212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33"/>
          <p:cNvPicPr preferRelativeResize="0"/>
          <p:nvPr/>
        </p:nvPicPr>
        <p:blipFill rotWithShape="1">
          <a:blip r:embed="rId3">
            <a:alphaModFix/>
          </a:blip>
          <a:srcRect b="0" l="0" r="0" t="0"/>
          <a:stretch/>
        </p:blipFill>
        <p:spPr>
          <a:xfrm>
            <a:off x="5073651" y="430213"/>
            <a:ext cx="2111375" cy="2111375"/>
          </a:xfrm>
          <a:prstGeom prst="rect">
            <a:avLst/>
          </a:prstGeom>
          <a:noFill/>
          <a:ln>
            <a:noFill/>
          </a:ln>
        </p:spPr>
      </p:pic>
      <p:grpSp>
        <p:nvGrpSpPr>
          <p:cNvPr id="366" name="Google Shape;366;p33"/>
          <p:cNvGrpSpPr/>
          <p:nvPr/>
        </p:nvGrpSpPr>
        <p:grpSpPr>
          <a:xfrm>
            <a:off x="1646237" y="2703514"/>
            <a:ext cx="8899525" cy="1477962"/>
            <a:chOff x="-1" y="2939143"/>
            <a:chExt cx="8899072" cy="1477736"/>
          </a:xfrm>
        </p:grpSpPr>
        <p:sp>
          <p:nvSpPr>
            <p:cNvPr id="367" name="Google Shape;367;p33"/>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Education</a:t>
              </a:r>
              <a:endParaRPr sz="1800">
                <a:solidFill>
                  <a:schemeClr val="dk1"/>
                </a:solidFill>
                <a:latin typeface="Century Gothic"/>
                <a:ea typeface="Century Gothic"/>
                <a:cs typeface="Century Gothic"/>
                <a:sym typeface="Century Gothic"/>
              </a:endParaRPr>
            </a:p>
          </p:txBody>
        </p:sp>
        <p:cxnSp>
          <p:nvCxnSpPr>
            <p:cNvPr id="368" name="Google Shape;368;p33"/>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Reasons for taking formal educational courses</a:t>
            </a:r>
            <a:endParaRPr sz="1800">
              <a:solidFill>
                <a:schemeClr val="dk1"/>
              </a:solidFill>
              <a:latin typeface="Century Gothic"/>
              <a:ea typeface="Century Gothic"/>
              <a:cs typeface="Century Gothic"/>
              <a:sym typeface="Century Gothic"/>
            </a:endParaRPr>
          </a:p>
        </p:txBody>
      </p:sp>
      <p:pic>
        <p:nvPicPr>
          <p:cNvPr id="375" name="Google Shape;375;p34"/>
          <p:cNvPicPr preferRelativeResize="0"/>
          <p:nvPr/>
        </p:nvPicPr>
        <p:blipFill rotWithShape="1">
          <a:blip r:embed="rId3">
            <a:alphaModFix/>
          </a:blip>
          <a:srcRect b="0" l="0" r="0" t="0"/>
          <a:stretch/>
        </p:blipFill>
        <p:spPr>
          <a:xfrm>
            <a:off x="1663700" y="1125537"/>
            <a:ext cx="8686800" cy="4946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5"/>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Taking courses for interest</a:t>
            </a:r>
            <a:endParaRPr sz="1800">
              <a:solidFill>
                <a:schemeClr val="dk1"/>
              </a:solidFill>
              <a:latin typeface="Century Gothic"/>
              <a:ea typeface="Century Gothic"/>
              <a:cs typeface="Century Gothic"/>
              <a:sym typeface="Century Gothic"/>
            </a:endParaRPr>
          </a:p>
        </p:txBody>
      </p:sp>
      <p:grpSp>
        <p:nvGrpSpPr>
          <p:cNvPr id="382" name="Google Shape;382;p35"/>
          <p:cNvGrpSpPr/>
          <p:nvPr/>
        </p:nvGrpSpPr>
        <p:grpSpPr>
          <a:xfrm>
            <a:off x="1662112" y="715963"/>
            <a:ext cx="8809035" cy="5743575"/>
            <a:chOff x="138111" y="716662"/>
            <a:chExt cx="8808939" cy="5742239"/>
          </a:xfrm>
        </p:grpSpPr>
        <p:grpSp>
          <p:nvGrpSpPr>
            <p:cNvPr id="383" name="Google Shape;383;p35"/>
            <p:cNvGrpSpPr/>
            <p:nvPr/>
          </p:nvGrpSpPr>
          <p:grpSpPr>
            <a:xfrm>
              <a:off x="1811547" y="716662"/>
              <a:ext cx="5335719" cy="3316705"/>
              <a:chOff x="1811547" y="716662"/>
              <a:chExt cx="5335719" cy="3316705"/>
            </a:xfrm>
          </p:grpSpPr>
          <p:sp>
            <p:nvSpPr>
              <p:cNvPr id="384" name="Google Shape;384;p35"/>
              <p:cNvSpPr txBox="1"/>
              <p:nvPr/>
            </p:nvSpPr>
            <p:spPr>
              <a:xfrm>
                <a:off x="1811547" y="716662"/>
                <a:ext cx="12249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385" name="Google Shape;385;p35"/>
              <p:cNvSpPr txBox="1"/>
              <p:nvPr/>
            </p:nvSpPr>
            <p:spPr>
              <a:xfrm>
                <a:off x="6462903" y="716662"/>
                <a:ext cx="6843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386" name="Google Shape;386;p35"/>
              <p:cNvSpPr txBox="1"/>
              <p:nvPr/>
            </p:nvSpPr>
            <p:spPr>
              <a:xfrm>
                <a:off x="1932507" y="3664035"/>
                <a:ext cx="11039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grpSp>
        <p:sp>
          <p:nvSpPr>
            <p:cNvPr id="387" name="Google Shape;387;p35"/>
            <p:cNvSpPr txBox="1"/>
            <p:nvPr/>
          </p:nvSpPr>
          <p:spPr>
            <a:xfrm>
              <a:off x="5225889" y="3664035"/>
              <a:ext cx="3106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388" name="Google Shape;388;p35"/>
            <p:cNvPicPr preferRelativeResize="0"/>
            <p:nvPr/>
          </p:nvPicPr>
          <p:blipFill rotWithShape="1">
            <a:blip r:embed="rId3">
              <a:alphaModFix/>
            </a:blip>
            <a:srcRect b="0" l="0" r="0" t="0"/>
            <a:stretch/>
          </p:blipFill>
          <p:spPr>
            <a:xfrm>
              <a:off x="4587434" y="1102468"/>
              <a:ext cx="4359616" cy="2326532"/>
            </a:xfrm>
            <a:prstGeom prst="rect">
              <a:avLst/>
            </a:prstGeom>
            <a:noFill/>
            <a:ln>
              <a:noFill/>
            </a:ln>
          </p:spPr>
        </p:pic>
        <p:pic>
          <p:nvPicPr>
            <p:cNvPr id="389" name="Google Shape;389;p35"/>
            <p:cNvPicPr preferRelativeResize="0"/>
            <p:nvPr/>
          </p:nvPicPr>
          <p:blipFill rotWithShape="1">
            <a:blip r:embed="rId4">
              <a:alphaModFix/>
            </a:blip>
            <a:srcRect b="0" l="0" r="0" t="0"/>
            <a:stretch/>
          </p:blipFill>
          <p:spPr>
            <a:xfrm>
              <a:off x="145736" y="1085994"/>
              <a:ext cx="4359616" cy="2343006"/>
            </a:xfrm>
            <a:prstGeom prst="rect">
              <a:avLst/>
            </a:prstGeom>
            <a:noFill/>
            <a:ln>
              <a:noFill/>
            </a:ln>
          </p:spPr>
        </p:pic>
        <p:pic>
          <p:nvPicPr>
            <p:cNvPr id="390" name="Google Shape;390;p35"/>
            <p:cNvPicPr preferRelativeResize="0"/>
            <p:nvPr/>
          </p:nvPicPr>
          <p:blipFill rotWithShape="1">
            <a:blip r:embed="rId5">
              <a:alphaModFix/>
            </a:blip>
            <a:srcRect b="0" l="0" r="0" t="0"/>
            <a:stretch/>
          </p:blipFill>
          <p:spPr>
            <a:xfrm>
              <a:off x="138111" y="4033367"/>
              <a:ext cx="4433888" cy="2425534"/>
            </a:xfrm>
            <a:prstGeom prst="rect">
              <a:avLst/>
            </a:prstGeom>
            <a:noFill/>
            <a:ln>
              <a:noFill/>
            </a:ln>
          </p:spPr>
        </p:pic>
        <p:pic>
          <p:nvPicPr>
            <p:cNvPr id="391" name="Google Shape;391;p35"/>
            <p:cNvPicPr preferRelativeResize="0"/>
            <p:nvPr/>
          </p:nvPicPr>
          <p:blipFill rotWithShape="1">
            <a:blip r:embed="rId6">
              <a:alphaModFix/>
            </a:blip>
            <a:srcRect b="0" l="0" r="0" t="0"/>
            <a:stretch/>
          </p:blipFill>
          <p:spPr>
            <a:xfrm>
              <a:off x="4571998" y="4033367"/>
              <a:ext cx="4375051" cy="2425534"/>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6"/>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Taking courses for interest</a:t>
            </a:r>
            <a:endParaRPr sz="1800">
              <a:solidFill>
                <a:schemeClr val="dk1"/>
              </a:solidFill>
              <a:latin typeface="Century Gothic"/>
              <a:ea typeface="Century Gothic"/>
              <a:cs typeface="Century Gothic"/>
              <a:sym typeface="Century Gothic"/>
            </a:endParaRPr>
          </a:p>
        </p:txBody>
      </p:sp>
      <p:grpSp>
        <p:nvGrpSpPr>
          <p:cNvPr id="398" name="Google Shape;398;p36"/>
          <p:cNvGrpSpPr/>
          <p:nvPr/>
        </p:nvGrpSpPr>
        <p:grpSpPr>
          <a:xfrm>
            <a:off x="1662113" y="1315688"/>
            <a:ext cx="8561946" cy="5328000"/>
            <a:chOff x="145736" y="716662"/>
            <a:chExt cx="4359616" cy="2712338"/>
          </a:xfrm>
        </p:grpSpPr>
        <p:sp>
          <p:nvSpPr>
            <p:cNvPr id="399" name="Google Shape;399;p36"/>
            <p:cNvSpPr txBox="1"/>
            <p:nvPr/>
          </p:nvSpPr>
          <p:spPr>
            <a:xfrm>
              <a:off x="1811547" y="716662"/>
              <a:ext cx="12249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400" name="Google Shape;400;p36"/>
            <p:cNvPicPr preferRelativeResize="0"/>
            <p:nvPr/>
          </p:nvPicPr>
          <p:blipFill rotWithShape="1">
            <a:blip r:embed="rId3">
              <a:alphaModFix/>
            </a:blip>
            <a:srcRect b="0" l="0" r="0" t="0"/>
            <a:stretch/>
          </p:blipFill>
          <p:spPr>
            <a:xfrm>
              <a:off x="145736" y="1085994"/>
              <a:ext cx="4359616" cy="2343006"/>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7"/>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Taking courses for interest</a:t>
            </a:r>
            <a:endParaRPr sz="1800">
              <a:solidFill>
                <a:schemeClr val="dk1"/>
              </a:solidFill>
              <a:latin typeface="Century Gothic"/>
              <a:ea typeface="Century Gothic"/>
              <a:cs typeface="Century Gothic"/>
              <a:sym typeface="Century Gothic"/>
            </a:endParaRPr>
          </a:p>
        </p:txBody>
      </p:sp>
      <p:grpSp>
        <p:nvGrpSpPr>
          <p:cNvPr id="407" name="Google Shape;407;p37"/>
          <p:cNvGrpSpPr/>
          <p:nvPr/>
        </p:nvGrpSpPr>
        <p:grpSpPr>
          <a:xfrm>
            <a:off x="1662113" y="1279688"/>
            <a:ext cx="8619797" cy="5364000"/>
            <a:chOff x="4587434" y="716662"/>
            <a:chExt cx="4359616" cy="2712338"/>
          </a:xfrm>
        </p:grpSpPr>
        <p:sp>
          <p:nvSpPr>
            <p:cNvPr id="408" name="Google Shape;408;p37"/>
            <p:cNvSpPr txBox="1"/>
            <p:nvPr/>
          </p:nvSpPr>
          <p:spPr>
            <a:xfrm>
              <a:off x="6462903" y="716662"/>
              <a:ext cx="6843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409" name="Google Shape;409;p37"/>
            <p:cNvPicPr preferRelativeResize="0"/>
            <p:nvPr/>
          </p:nvPicPr>
          <p:blipFill rotWithShape="1">
            <a:blip r:embed="rId3">
              <a:alphaModFix/>
            </a:blip>
            <a:srcRect b="0" l="0" r="0" t="0"/>
            <a:stretch/>
          </p:blipFill>
          <p:spPr>
            <a:xfrm>
              <a:off x="4587434" y="1102468"/>
              <a:ext cx="4359616" cy="2326532"/>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8"/>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Taking courses for interest</a:t>
            </a:r>
            <a:endParaRPr sz="1800">
              <a:solidFill>
                <a:schemeClr val="dk1"/>
              </a:solidFill>
              <a:latin typeface="Century Gothic"/>
              <a:ea typeface="Century Gothic"/>
              <a:cs typeface="Century Gothic"/>
              <a:sym typeface="Century Gothic"/>
            </a:endParaRPr>
          </a:p>
        </p:txBody>
      </p:sp>
      <p:grpSp>
        <p:nvGrpSpPr>
          <p:cNvPr id="416" name="Google Shape;416;p38"/>
          <p:cNvGrpSpPr/>
          <p:nvPr/>
        </p:nvGrpSpPr>
        <p:grpSpPr>
          <a:xfrm>
            <a:off x="1662113" y="1414597"/>
            <a:ext cx="7993876" cy="5040000"/>
            <a:chOff x="138111" y="3664035"/>
            <a:chExt cx="4433888" cy="2794866"/>
          </a:xfrm>
        </p:grpSpPr>
        <p:sp>
          <p:nvSpPr>
            <p:cNvPr id="417" name="Google Shape;417;p38"/>
            <p:cNvSpPr txBox="1"/>
            <p:nvPr/>
          </p:nvSpPr>
          <p:spPr>
            <a:xfrm>
              <a:off x="1932507" y="3664035"/>
              <a:ext cx="11039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418" name="Google Shape;418;p38"/>
            <p:cNvPicPr preferRelativeResize="0"/>
            <p:nvPr/>
          </p:nvPicPr>
          <p:blipFill rotWithShape="1">
            <a:blip r:embed="rId3">
              <a:alphaModFix/>
            </a:blip>
            <a:srcRect b="0" l="0" r="0" t="0"/>
            <a:stretch/>
          </p:blipFill>
          <p:spPr>
            <a:xfrm>
              <a:off x="138111" y="4033367"/>
              <a:ext cx="4433888" cy="2425534"/>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Taking courses for interest</a:t>
            </a:r>
            <a:endParaRPr sz="1800">
              <a:solidFill>
                <a:schemeClr val="dk1"/>
              </a:solidFill>
              <a:latin typeface="Century Gothic"/>
              <a:ea typeface="Century Gothic"/>
              <a:cs typeface="Century Gothic"/>
              <a:sym typeface="Century Gothic"/>
            </a:endParaRPr>
          </a:p>
        </p:txBody>
      </p:sp>
      <p:grpSp>
        <p:nvGrpSpPr>
          <p:cNvPr id="425" name="Google Shape;425;p39"/>
          <p:cNvGrpSpPr/>
          <p:nvPr/>
        </p:nvGrpSpPr>
        <p:grpSpPr>
          <a:xfrm>
            <a:off x="1662114" y="1250006"/>
            <a:ext cx="8169551" cy="5220000"/>
            <a:chOff x="4571998" y="3664035"/>
            <a:chExt cx="4375051" cy="2794866"/>
          </a:xfrm>
        </p:grpSpPr>
        <p:sp>
          <p:nvSpPr>
            <p:cNvPr id="426" name="Google Shape;426;p39"/>
            <p:cNvSpPr txBox="1"/>
            <p:nvPr/>
          </p:nvSpPr>
          <p:spPr>
            <a:xfrm>
              <a:off x="5225889" y="3664035"/>
              <a:ext cx="31062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427" name="Google Shape;427;p39"/>
            <p:cNvPicPr preferRelativeResize="0"/>
            <p:nvPr/>
          </p:nvPicPr>
          <p:blipFill rotWithShape="1">
            <a:blip r:embed="rId3">
              <a:alphaModFix/>
            </a:blip>
            <a:srcRect b="0" l="0" r="0" t="0"/>
            <a:stretch/>
          </p:blipFill>
          <p:spPr>
            <a:xfrm>
              <a:off x="4571998" y="4033367"/>
              <a:ext cx="4375051" cy="242553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557953" y="16653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BB6"/>
              </a:buClr>
              <a:buSzPts val="4400"/>
              <a:buFont typeface="Century Gothic"/>
              <a:buNone/>
            </a:pPr>
            <a:r>
              <a:rPr b="1" lang="en-US">
                <a:solidFill>
                  <a:srgbClr val="006BB6"/>
                </a:solidFill>
                <a:latin typeface="Century Gothic"/>
                <a:ea typeface="Century Gothic"/>
                <a:cs typeface="Century Gothic"/>
                <a:sym typeface="Century Gothic"/>
              </a:rPr>
              <a:t>What will I learn? </a:t>
            </a:r>
            <a:endParaRPr/>
          </a:p>
        </p:txBody>
      </p:sp>
      <p:sp>
        <p:nvSpPr>
          <p:cNvPr id="113" name="Google Shape;113;p4"/>
          <p:cNvSpPr txBox="1"/>
          <p:nvPr>
            <p:ph idx="1" type="body"/>
          </p:nvPr>
        </p:nvSpPr>
        <p:spPr>
          <a:xfrm>
            <a:off x="496389" y="1276984"/>
            <a:ext cx="11199222" cy="49029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These graphs show:</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high-level information about </a:t>
            </a:r>
            <a:r>
              <a:rPr b="1" lang="en-US">
                <a:latin typeface="Century Gothic"/>
                <a:ea typeface="Century Gothic"/>
                <a:cs typeface="Century Gothic"/>
                <a:sym typeface="Century Gothic"/>
              </a:rPr>
              <a:t>demographic</a:t>
            </a:r>
            <a:r>
              <a:rPr lang="en-US">
                <a:latin typeface="Century Gothic"/>
                <a:ea typeface="Century Gothic"/>
                <a:cs typeface="Century Gothic"/>
                <a:sym typeface="Century Gothic"/>
              </a:rPr>
              <a:t> </a:t>
            </a:r>
            <a:r>
              <a:rPr b="1" lang="en-US">
                <a:latin typeface="Century Gothic"/>
                <a:ea typeface="Century Gothic"/>
                <a:cs typeface="Century Gothic"/>
                <a:sym typeface="Century Gothic"/>
              </a:rPr>
              <a:t>groups </a:t>
            </a:r>
            <a:r>
              <a:rPr lang="en-US">
                <a:latin typeface="Century Gothic"/>
                <a:ea typeface="Century Gothic"/>
                <a:cs typeface="Century Gothic"/>
                <a:sym typeface="Century Gothic"/>
              </a:rPr>
              <a:t>that caught the attention of the CIW;</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insights about the </a:t>
            </a:r>
            <a:r>
              <a:rPr b="1" lang="en-US">
                <a:latin typeface="Century Gothic"/>
                <a:ea typeface="Century Gothic"/>
                <a:cs typeface="Century Gothic"/>
                <a:sym typeface="Century Gothic"/>
              </a:rPr>
              <a:t>eight domains</a:t>
            </a:r>
            <a:r>
              <a:rPr lang="en-US">
                <a:latin typeface="Century Gothic"/>
                <a:ea typeface="Century Gothic"/>
                <a:cs typeface="Century Gothic"/>
                <a:sym typeface="Century Gothic"/>
              </a:rPr>
              <a:t>;</a:t>
            </a:r>
            <a:endParaRPr/>
          </a:p>
          <a:p>
            <a:pPr indent="-228600" lvl="1" marL="685800" rtl="0" algn="l">
              <a:lnSpc>
                <a:spcPct val="90000"/>
              </a:lnSpc>
              <a:spcBef>
                <a:spcPts val="500"/>
              </a:spcBef>
              <a:spcAft>
                <a:spcPts val="0"/>
              </a:spcAft>
              <a:buClr>
                <a:schemeClr val="dk1"/>
              </a:buClr>
              <a:buSzPts val="2400"/>
              <a:buChar char="•"/>
            </a:pPr>
            <a:r>
              <a:rPr lang="en-US">
                <a:latin typeface="Century Gothic"/>
                <a:ea typeface="Century Gothic"/>
                <a:cs typeface="Century Gothic"/>
                <a:sym typeface="Century Gothic"/>
              </a:rPr>
              <a:t>new analysis related to </a:t>
            </a:r>
            <a:r>
              <a:rPr b="1" lang="en-US">
                <a:latin typeface="Century Gothic"/>
                <a:ea typeface="Century Gothic"/>
                <a:cs typeface="Century Gothic"/>
                <a:sym typeface="Century Gothic"/>
              </a:rPr>
              <a:t>six areas of focus:</a:t>
            </a:r>
            <a:endParaRPr/>
          </a:p>
          <a:p>
            <a:pPr indent="-228600" lvl="2" marL="1143000" rtl="0" algn="l">
              <a:lnSpc>
                <a:spcPct val="90000"/>
              </a:lnSpc>
              <a:spcBef>
                <a:spcPts val="500"/>
              </a:spcBef>
              <a:spcAft>
                <a:spcPts val="0"/>
              </a:spcAft>
              <a:buClr>
                <a:schemeClr val="dk1"/>
              </a:buClr>
              <a:buSzPts val="2000"/>
              <a:buChar char="•"/>
            </a:pPr>
            <a:r>
              <a:rPr lang="en-US">
                <a:latin typeface="Century Gothic"/>
                <a:ea typeface="Century Gothic"/>
                <a:cs typeface="Century Gothic"/>
                <a:sym typeface="Century Gothic"/>
              </a:rPr>
              <a:t>Social isolation; Sense of community; Feelings of trust; Experiences of discrimination; Poverty; and, Health. </a:t>
            </a:r>
            <a:br>
              <a:rPr lang="en-US" sz="1600">
                <a:latin typeface="Century Gothic"/>
                <a:ea typeface="Century Gothic"/>
                <a:cs typeface="Century Gothic"/>
                <a:sym typeface="Century Gothic"/>
              </a:rPr>
            </a:br>
            <a:endParaRPr sz="16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To access raw data, ask for further analysis, or explore the intersectional variables available, visit our </a:t>
            </a:r>
            <a:r>
              <a:rPr lang="en-US" sz="2400" u="sng">
                <a:solidFill>
                  <a:schemeClr val="hlink"/>
                </a:solidFill>
                <a:latin typeface="Century Gothic"/>
                <a:ea typeface="Century Gothic"/>
                <a:cs typeface="Century Gothic"/>
                <a:sym typeface="Century Gothic"/>
                <a:hlinkClick r:id="rId3"/>
              </a:rPr>
              <a:t>Research and Analysis</a:t>
            </a:r>
            <a:r>
              <a:rPr lang="en-US" sz="2400">
                <a:latin typeface="Century Gothic"/>
                <a:ea typeface="Century Gothic"/>
                <a:cs typeface="Century Gothic"/>
                <a:sym typeface="Century Gothic"/>
              </a:rPr>
              <a:t> page online.</a:t>
            </a:r>
            <a:br>
              <a:rPr lang="en-US"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indent="-228600" lvl="0" marL="228600" rtl="0" algn="l">
              <a:lnSpc>
                <a:spcPct val="90000"/>
              </a:lnSpc>
              <a:spcBef>
                <a:spcPts val="1000"/>
              </a:spcBef>
              <a:spcAft>
                <a:spcPts val="0"/>
              </a:spcAft>
              <a:buClr>
                <a:schemeClr val="dk1"/>
              </a:buClr>
              <a:buSzPts val="2400"/>
              <a:buChar char="•"/>
            </a:pPr>
            <a:r>
              <a:rPr lang="en-US" sz="2400">
                <a:latin typeface="Century Gothic"/>
                <a:ea typeface="Century Gothic"/>
                <a:cs typeface="Century Gothic"/>
                <a:sym typeface="Century Gothic"/>
              </a:rPr>
              <a:t>You can read about the survey methods, including sample size, sampling strategy, weighting, and the demographic profile of respondents </a:t>
            </a:r>
            <a:r>
              <a:rPr lang="en-US" sz="2400" u="sng">
                <a:solidFill>
                  <a:schemeClr val="hlink"/>
                </a:solidFill>
                <a:latin typeface="Century Gothic"/>
                <a:ea typeface="Century Gothic"/>
                <a:cs typeface="Century Gothic"/>
                <a:sym typeface="Century Gothic"/>
                <a:hlinkClick r:id="rId4"/>
              </a:rPr>
              <a:t>in the full summary results</a:t>
            </a:r>
            <a:r>
              <a:rPr lang="en-US" sz="2400">
                <a:latin typeface="Century Gothic"/>
                <a:ea typeface="Century Gothic"/>
                <a:cs typeface="Century Gothic"/>
                <a:sym typeface="Century Gothic"/>
              </a:rPr>
              <a:t>.</a:t>
            </a:r>
            <a:endParaRPr/>
          </a:p>
          <a:p>
            <a:pPr indent="-76200" lvl="0" marL="228600" rtl="0" algn="l">
              <a:lnSpc>
                <a:spcPct val="90000"/>
              </a:lnSpc>
              <a:spcBef>
                <a:spcPts val="1000"/>
              </a:spcBef>
              <a:spcAft>
                <a:spcPts val="0"/>
              </a:spcAft>
              <a:buClr>
                <a:schemeClr val="dk1"/>
              </a:buClr>
              <a:buSzPts val="2400"/>
              <a:buNone/>
            </a:pPr>
            <a:r>
              <a:t/>
            </a:r>
            <a:endParaRPr sz="2400">
              <a:latin typeface="Century Gothic"/>
              <a:ea typeface="Century Gothic"/>
              <a:cs typeface="Century Gothic"/>
              <a:sym typeface="Century Gothic"/>
            </a:endParaRPr>
          </a:p>
          <a:p>
            <a:pPr indent="-76200" lvl="0" marL="228600" rtl="0" algn="l">
              <a:lnSpc>
                <a:spcPct val="90000"/>
              </a:lnSpc>
              <a:spcBef>
                <a:spcPts val="1000"/>
              </a:spcBef>
              <a:spcAft>
                <a:spcPts val="0"/>
              </a:spcAft>
              <a:buClr>
                <a:schemeClr val="dk1"/>
              </a:buClr>
              <a:buSzPts val="2400"/>
              <a:buNone/>
            </a:pPr>
            <a:r>
              <a:t/>
            </a:r>
            <a:endParaRPr sz="24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1"/>
              </a:buClr>
              <a:buSzPts val="2800"/>
              <a:buNone/>
            </a:pPr>
            <a:r>
              <a:t/>
            </a:r>
            <a:endParaRPr>
              <a:latin typeface="Century Gothic"/>
              <a:ea typeface="Century Gothic"/>
              <a:cs typeface="Century Gothic"/>
              <a:sym typeface="Century Gothic"/>
            </a:endParaRPr>
          </a:p>
        </p:txBody>
      </p:sp>
      <p:pic>
        <p:nvPicPr>
          <p:cNvPr descr="Logo, company name&#10;&#10;Description automatically generated" id="114" name="Google Shape;114;p4"/>
          <p:cNvPicPr preferRelativeResize="0"/>
          <p:nvPr/>
        </p:nvPicPr>
        <p:blipFill rotWithShape="1">
          <a:blip r:embed="rId5">
            <a:alphaModFix/>
          </a:blip>
          <a:srcRect b="0" l="0" r="0" t="0"/>
          <a:stretch/>
        </p:blipFill>
        <p:spPr>
          <a:xfrm>
            <a:off x="9597458" y="214688"/>
            <a:ext cx="2594542" cy="1476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40"/>
          <p:cNvPicPr preferRelativeResize="0"/>
          <p:nvPr/>
        </p:nvPicPr>
        <p:blipFill rotWithShape="1">
          <a:blip r:embed="rId3">
            <a:alphaModFix/>
          </a:blip>
          <a:srcRect b="0" l="0" r="0" t="0"/>
          <a:stretch/>
        </p:blipFill>
        <p:spPr>
          <a:xfrm>
            <a:off x="4932363" y="322263"/>
            <a:ext cx="2414587" cy="2416175"/>
          </a:xfrm>
          <a:prstGeom prst="rect">
            <a:avLst/>
          </a:prstGeom>
          <a:noFill/>
          <a:ln>
            <a:noFill/>
          </a:ln>
        </p:spPr>
      </p:pic>
      <p:grpSp>
        <p:nvGrpSpPr>
          <p:cNvPr id="434" name="Google Shape;434;p40"/>
          <p:cNvGrpSpPr/>
          <p:nvPr/>
        </p:nvGrpSpPr>
        <p:grpSpPr>
          <a:xfrm>
            <a:off x="1646237" y="2703514"/>
            <a:ext cx="8899525" cy="1477962"/>
            <a:chOff x="-1" y="2939143"/>
            <a:chExt cx="8899072" cy="1477736"/>
          </a:xfrm>
        </p:grpSpPr>
        <p:sp>
          <p:nvSpPr>
            <p:cNvPr id="435" name="Google Shape;435;p40"/>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Environment</a:t>
              </a:r>
              <a:endParaRPr sz="1800">
                <a:solidFill>
                  <a:schemeClr val="dk1"/>
                </a:solidFill>
                <a:latin typeface="Century Gothic"/>
                <a:ea typeface="Century Gothic"/>
                <a:cs typeface="Century Gothic"/>
                <a:sym typeface="Century Gothic"/>
              </a:endParaRPr>
            </a:p>
          </p:txBody>
        </p:sp>
        <p:cxnSp>
          <p:nvCxnSpPr>
            <p:cNvPr id="436" name="Google Shape;436;p40"/>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1"/>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environmental quality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443" name="Google Shape;443;p41"/>
          <p:cNvGrpSpPr/>
          <p:nvPr/>
        </p:nvGrpSpPr>
        <p:grpSpPr>
          <a:xfrm>
            <a:off x="1662112" y="1143000"/>
            <a:ext cx="8686800" cy="5041900"/>
            <a:chOff x="138111" y="1143000"/>
            <a:chExt cx="8686800" cy="5041232"/>
          </a:xfrm>
        </p:grpSpPr>
        <p:pic>
          <p:nvPicPr>
            <p:cNvPr id="444" name="Google Shape;444;p41"/>
            <p:cNvPicPr preferRelativeResize="0"/>
            <p:nvPr/>
          </p:nvPicPr>
          <p:blipFill rotWithShape="1">
            <a:blip r:embed="rId3">
              <a:alphaModFix/>
            </a:blip>
            <a:srcRect b="0" l="0" r="0" t="0"/>
            <a:stretch/>
          </p:blipFill>
          <p:spPr>
            <a:xfrm>
              <a:off x="138111" y="1143000"/>
              <a:ext cx="8686800" cy="5041232"/>
            </a:xfrm>
            <a:prstGeom prst="rect">
              <a:avLst/>
            </a:prstGeom>
            <a:noFill/>
            <a:ln>
              <a:noFill/>
            </a:ln>
          </p:spPr>
        </p:pic>
        <p:cxnSp>
          <p:nvCxnSpPr>
            <p:cNvPr id="445" name="Google Shape;445;p41"/>
            <p:cNvCxnSpPr/>
            <p:nvPr/>
          </p:nvCxnSpPr>
          <p:spPr>
            <a:xfrm flipH="1" rot="10800000">
              <a:off x="1017767" y="2855167"/>
              <a:ext cx="7351792" cy="635456"/>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2"/>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environmental quality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pic>
        <p:nvPicPr>
          <p:cNvPr id="452" name="Google Shape;452;p42"/>
          <p:cNvPicPr preferRelativeResize="0"/>
          <p:nvPr/>
        </p:nvPicPr>
        <p:blipFill rotWithShape="1">
          <a:blip r:embed="rId3">
            <a:alphaModFix/>
          </a:blip>
          <a:srcRect b="0" l="0" r="0" t="0"/>
          <a:stretch/>
        </p:blipFill>
        <p:spPr>
          <a:xfrm>
            <a:off x="1662112" y="1143000"/>
            <a:ext cx="8686800" cy="5029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3"/>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environmental quality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459" name="Google Shape;459;p43"/>
          <p:cNvPicPr preferRelativeResize="0"/>
          <p:nvPr/>
        </p:nvPicPr>
        <p:blipFill rotWithShape="1">
          <a:blip r:embed="rId3">
            <a:alphaModFix/>
          </a:blip>
          <a:srcRect b="0" l="0" r="0" t="0"/>
          <a:stretch/>
        </p:blipFill>
        <p:spPr>
          <a:xfrm>
            <a:off x="1662112" y="1143000"/>
            <a:ext cx="8686800" cy="5029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4"/>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400">
                <a:solidFill>
                  <a:srgbClr val="FFFFFF"/>
                </a:solidFill>
                <a:latin typeface="Century Gothic"/>
                <a:ea typeface="Century Gothic"/>
                <a:cs typeface="Century Gothic"/>
                <a:sym typeface="Century Gothic"/>
              </a:rPr>
              <a:t>Perceived environmental quality by </a:t>
            </a:r>
            <a:r>
              <a:rPr b="1" i="1" lang="en-US" sz="24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466" name="Google Shape;466;p44"/>
          <p:cNvPicPr preferRelativeResize="0"/>
          <p:nvPr/>
        </p:nvPicPr>
        <p:blipFill rotWithShape="1">
          <a:blip r:embed="rId3">
            <a:alphaModFix/>
          </a:blip>
          <a:srcRect b="0" l="0" r="0" t="0"/>
          <a:stretch/>
        </p:blipFill>
        <p:spPr>
          <a:xfrm>
            <a:off x="1662112" y="1143000"/>
            <a:ext cx="8686800" cy="50419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grpSp>
        <p:nvGrpSpPr>
          <p:cNvPr id="472" name="Google Shape;472;p45"/>
          <p:cNvGrpSpPr/>
          <p:nvPr/>
        </p:nvGrpSpPr>
        <p:grpSpPr>
          <a:xfrm>
            <a:off x="1524001" y="2938462"/>
            <a:ext cx="8899525" cy="1477962"/>
            <a:chOff x="0" y="2939143"/>
            <a:chExt cx="8899071" cy="1477736"/>
          </a:xfrm>
        </p:grpSpPr>
        <p:sp>
          <p:nvSpPr>
            <p:cNvPr id="473" name="Google Shape;473;p45"/>
            <p:cNvSpPr txBox="1"/>
            <p:nvPr/>
          </p:nvSpPr>
          <p:spPr>
            <a:xfrm>
              <a:off x="0" y="2939143"/>
              <a:ext cx="8494713"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chemeClr val="lt1"/>
                  </a:solidFill>
                  <a:latin typeface="Century Gothic"/>
                  <a:ea typeface="Century Gothic"/>
                  <a:cs typeface="Century Gothic"/>
                  <a:sym typeface="Century Gothic"/>
                </a:rPr>
                <a:t>Healthy Populations</a:t>
              </a:r>
              <a:endParaRPr sz="1800">
                <a:solidFill>
                  <a:schemeClr val="dk1"/>
                </a:solidFill>
                <a:latin typeface="Century Gothic"/>
                <a:ea typeface="Century Gothic"/>
                <a:cs typeface="Century Gothic"/>
                <a:sym typeface="Century Gothic"/>
              </a:endParaRPr>
            </a:p>
          </p:txBody>
        </p:sp>
        <p:cxnSp>
          <p:nvCxnSpPr>
            <p:cNvPr id="474" name="Google Shape;474;p45"/>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pic>
        <p:nvPicPr>
          <p:cNvPr id="475" name="Google Shape;475;p45"/>
          <p:cNvPicPr preferRelativeResize="0"/>
          <p:nvPr/>
        </p:nvPicPr>
        <p:blipFill rotWithShape="1">
          <a:blip r:embed="rId3">
            <a:alphaModFix/>
          </a:blip>
          <a:srcRect b="0" l="0" r="0" t="0"/>
          <a:stretch/>
        </p:blipFill>
        <p:spPr>
          <a:xfrm>
            <a:off x="4975225" y="273050"/>
            <a:ext cx="2366962" cy="23669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6"/>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substance use</a:t>
            </a:r>
            <a:endParaRPr sz="1800">
              <a:solidFill>
                <a:schemeClr val="dk1"/>
              </a:solidFill>
              <a:latin typeface="Century Gothic"/>
              <a:ea typeface="Century Gothic"/>
              <a:cs typeface="Century Gothic"/>
              <a:sym typeface="Century Gothic"/>
            </a:endParaRPr>
          </a:p>
        </p:txBody>
      </p:sp>
      <p:grpSp>
        <p:nvGrpSpPr>
          <p:cNvPr id="482" name="Google Shape;482;p46"/>
          <p:cNvGrpSpPr/>
          <p:nvPr/>
        </p:nvGrpSpPr>
        <p:grpSpPr>
          <a:xfrm>
            <a:off x="1660525" y="760413"/>
            <a:ext cx="8870950" cy="5724525"/>
            <a:chOff x="137159" y="759810"/>
            <a:chExt cx="8869681" cy="5725394"/>
          </a:xfrm>
        </p:grpSpPr>
        <p:sp>
          <p:nvSpPr>
            <p:cNvPr id="483" name="Google Shape;483;p46"/>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484" name="Google Shape;484;p46"/>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485" name="Google Shape;485;p46"/>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486" name="Google Shape;486;p4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487" name="Google Shape;487;p46"/>
            <p:cNvPicPr preferRelativeResize="0"/>
            <p:nvPr/>
          </p:nvPicPr>
          <p:blipFill rotWithShape="1">
            <a:blip r:embed="rId3">
              <a:alphaModFix/>
            </a:blip>
            <a:srcRect b="0" l="0" r="0" t="0"/>
            <a:stretch/>
          </p:blipFill>
          <p:spPr>
            <a:xfrm>
              <a:off x="4641973" y="1036809"/>
              <a:ext cx="4364867" cy="2392190"/>
            </a:xfrm>
            <a:prstGeom prst="rect">
              <a:avLst/>
            </a:prstGeom>
            <a:noFill/>
            <a:ln>
              <a:noFill/>
            </a:ln>
          </p:spPr>
        </p:pic>
        <p:pic>
          <p:nvPicPr>
            <p:cNvPr id="488" name="Google Shape;488;p46"/>
            <p:cNvPicPr preferRelativeResize="0"/>
            <p:nvPr/>
          </p:nvPicPr>
          <p:blipFill rotWithShape="1">
            <a:blip r:embed="rId4">
              <a:alphaModFix/>
            </a:blip>
            <a:srcRect b="0" l="0" r="0" t="0"/>
            <a:stretch/>
          </p:blipFill>
          <p:spPr>
            <a:xfrm>
              <a:off x="137159" y="1036808"/>
              <a:ext cx="4504813" cy="2392189"/>
            </a:xfrm>
            <a:prstGeom prst="rect">
              <a:avLst/>
            </a:prstGeom>
            <a:noFill/>
            <a:ln>
              <a:noFill/>
            </a:ln>
          </p:spPr>
        </p:pic>
        <p:pic>
          <p:nvPicPr>
            <p:cNvPr id="489" name="Google Shape;489;p46"/>
            <p:cNvPicPr preferRelativeResize="0"/>
            <p:nvPr/>
          </p:nvPicPr>
          <p:blipFill rotWithShape="1">
            <a:blip r:embed="rId5">
              <a:alphaModFix/>
            </a:blip>
            <a:srcRect b="0" l="0" r="0" t="0"/>
            <a:stretch/>
          </p:blipFill>
          <p:spPr>
            <a:xfrm>
              <a:off x="137159" y="3929139"/>
              <a:ext cx="4504813" cy="2556065"/>
            </a:xfrm>
            <a:prstGeom prst="rect">
              <a:avLst/>
            </a:prstGeom>
            <a:noFill/>
            <a:ln>
              <a:noFill/>
            </a:ln>
          </p:spPr>
        </p:pic>
        <p:pic>
          <p:nvPicPr>
            <p:cNvPr id="490" name="Google Shape;490;p46"/>
            <p:cNvPicPr preferRelativeResize="0"/>
            <p:nvPr/>
          </p:nvPicPr>
          <p:blipFill rotWithShape="1">
            <a:blip r:embed="rId6">
              <a:alphaModFix/>
            </a:blip>
            <a:srcRect b="0" l="0" r="0" t="0"/>
            <a:stretch/>
          </p:blipFill>
          <p:spPr>
            <a:xfrm>
              <a:off x="4635665" y="3902558"/>
              <a:ext cx="4364867" cy="2582646"/>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7"/>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substance use</a:t>
            </a:r>
            <a:endParaRPr sz="1800">
              <a:solidFill>
                <a:schemeClr val="dk1"/>
              </a:solidFill>
              <a:latin typeface="Century Gothic"/>
              <a:ea typeface="Century Gothic"/>
              <a:cs typeface="Century Gothic"/>
              <a:sym typeface="Century Gothic"/>
            </a:endParaRPr>
          </a:p>
        </p:txBody>
      </p:sp>
      <p:grpSp>
        <p:nvGrpSpPr>
          <p:cNvPr id="497" name="Google Shape;497;p47"/>
          <p:cNvGrpSpPr/>
          <p:nvPr/>
        </p:nvGrpSpPr>
        <p:grpSpPr>
          <a:xfrm>
            <a:off x="1660525" y="1180209"/>
            <a:ext cx="8630084" cy="5112000"/>
            <a:chOff x="137159" y="759810"/>
            <a:chExt cx="4504813" cy="2669187"/>
          </a:xfrm>
        </p:grpSpPr>
        <p:sp>
          <p:nvSpPr>
            <p:cNvPr id="498" name="Google Shape;498;p4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499" name="Google Shape;499;p47"/>
            <p:cNvPicPr preferRelativeResize="0"/>
            <p:nvPr/>
          </p:nvPicPr>
          <p:blipFill rotWithShape="1">
            <a:blip r:embed="rId3">
              <a:alphaModFix/>
            </a:blip>
            <a:srcRect b="0" l="0" r="0" t="0"/>
            <a:stretch/>
          </p:blipFill>
          <p:spPr>
            <a:xfrm>
              <a:off x="137159" y="1036808"/>
              <a:ext cx="4504813" cy="2392189"/>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8"/>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substance use</a:t>
            </a:r>
            <a:endParaRPr sz="1800">
              <a:solidFill>
                <a:schemeClr val="dk1"/>
              </a:solidFill>
              <a:latin typeface="Century Gothic"/>
              <a:ea typeface="Century Gothic"/>
              <a:cs typeface="Century Gothic"/>
              <a:sym typeface="Century Gothic"/>
            </a:endParaRPr>
          </a:p>
        </p:txBody>
      </p:sp>
      <p:grpSp>
        <p:nvGrpSpPr>
          <p:cNvPr id="506" name="Google Shape;506;p48"/>
          <p:cNvGrpSpPr/>
          <p:nvPr/>
        </p:nvGrpSpPr>
        <p:grpSpPr>
          <a:xfrm>
            <a:off x="1660525" y="1464449"/>
            <a:ext cx="8517732" cy="5184000"/>
            <a:chOff x="4641973" y="771700"/>
            <a:chExt cx="4364867" cy="2657299"/>
          </a:xfrm>
        </p:grpSpPr>
        <p:sp>
          <p:nvSpPr>
            <p:cNvPr id="507" name="Google Shape;507;p48"/>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508" name="Google Shape;508;p48"/>
            <p:cNvPicPr preferRelativeResize="0"/>
            <p:nvPr/>
          </p:nvPicPr>
          <p:blipFill rotWithShape="1">
            <a:blip r:embed="rId3">
              <a:alphaModFix/>
            </a:blip>
            <a:srcRect b="0" l="0" r="0" t="0"/>
            <a:stretch/>
          </p:blipFill>
          <p:spPr>
            <a:xfrm>
              <a:off x="4641973" y="1036809"/>
              <a:ext cx="4364867" cy="2392190"/>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9"/>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substance use</a:t>
            </a:r>
            <a:endParaRPr sz="1800">
              <a:solidFill>
                <a:schemeClr val="dk1"/>
              </a:solidFill>
              <a:latin typeface="Century Gothic"/>
              <a:ea typeface="Century Gothic"/>
              <a:cs typeface="Century Gothic"/>
              <a:sym typeface="Century Gothic"/>
            </a:endParaRPr>
          </a:p>
        </p:txBody>
      </p:sp>
      <p:grpSp>
        <p:nvGrpSpPr>
          <p:cNvPr id="515" name="Google Shape;515;p49"/>
          <p:cNvGrpSpPr/>
          <p:nvPr/>
        </p:nvGrpSpPr>
        <p:grpSpPr>
          <a:xfrm>
            <a:off x="1660525" y="1392449"/>
            <a:ext cx="8282265" cy="5256000"/>
            <a:chOff x="137159" y="3625559"/>
            <a:chExt cx="4504813" cy="2859645"/>
          </a:xfrm>
        </p:grpSpPr>
        <p:sp>
          <p:nvSpPr>
            <p:cNvPr id="516" name="Google Shape;516;p49"/>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517" name="Google Shape;517;p49"/>
            <p:cNvPicPr preferRelativeResize="0"/>
            <p:nvPr/>
          </p:nvPicPr>
          <p:blipFill rotWithShape="1">
            <a:blip r:embed="rId3">
              <a:alphaModFix/>
            </a:blip>
            <a:srcRect b="0" l="0" r="0" t="0"/>
            <a:stretch/>
          </p:blipFill>
          <p:spPr>
            <a:xfrm>
              <a:off x="137159" y="3929139"/>
              <a:ext cx="4504813" cy="255606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5"/>
          <p:cNvGrpSpPr/>
          <p:nvPr/>
        </p:nvGrpSpPr>
        <p:grpSpPr>
          <a:xfrm>
            <a:off x="1431985" y="74613"/>
            <a:ext cx="8695425" cy="6315075"/>
            <a:chOff x="-177490" y="0"/>
            <a:chExt cx="8683195" cy="6461816"/>
          </a:xfrm>
        </p:grpSpPr>
        <p:sp>
          <p:nvSpPr>
            <p:cNvPr id="122" name="Google Shape;122;p5"/>
            <p:cNvSpPr txBox="1"/>
            <p:nvPr/>
          </p:nvSpPr>
          <p:spPr>
            <a:xfrm>
              <a:off x="0" y="0"/>
              <a:ext cx="8376552" cy="1371600"/>
            </a:xfrm>
            <a:prstGeom prst="rect">
              <a:avLst/>
            </a:prstGeom>
            <a:solidFill>
              <a:srgbClr val="ADC47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ADC47D"/>
                </a:solidFill>
                <a:latin typeface="Gill Sans"/>
                <a:ea typeface="Gill Sans"/>
                <a:cs typeface="Gill Sans"/>
                <a:sym typeface="Gill Sans"/>
              </a:endParaRPr>
            </a:p>
          </p:txBody>
        </p:sp>
        <p:grpSp>
          <p:nvGrpSpPr>
            <p:cNvPr id="123" name="Google Shape;123;p5"/>
            <p:cNvGrpSpPr/>
            <p:nvPr/>
          </p:nvGrpSpPr>
          <p:grpSpPr>
            <a:xfrm>
              <a:off x="-177490" y="495299"/>
              <a:ext cx="8683195" cy="5966517"/>
              <a:chOff x="-177490" y="495299"/>
              <a:chExt cx="8683195" cy="5966517"/>
            </a:xfrm>
          </p:grpSpPr>
          <p:grpSp>
            <p:nvGrpSpPr>
              <p:cNvPr id="124" name="Google Shape;124;p5"/>
              <p:cNvGrpSpPr/>
              <p:nvPr/>
            </p:nvGrpSpPr>
            <p:grpSpPr>
              <a:xfrm>
                <a:off x="614578" y="495299"/>
                <a:ext cx="1835325" cy="1342127"/>
                <a:chOff x="614578" y="495299"/>
                <a:chExt cx="1835325" cy="1342127"/>
              </a:xfrm>
            </p:grpSpPr>
            <p:sp>
              <p:nvSpPr>
                <p:cNvPr descr="Title: Canadian index of wellbeing logo: measuring what matters" id="125" name="Google Shape;125;p5"/>
                <p:cNvSpPr txBox="1"/>
                <p:nvPr/>
              </p:nvSpPr>
              <p:spPr>
                <a:xfrm>
                  <a:off x="614578" y="495299"/>
                  <a:ext cx="1835325" cy="1342127"/>
                </a:xfrm>
                <a:prstGeom prst="rect">
                  <a:avLst/>
                </a:prstGeom>
                <a:solidFill>
                  <a:srgbClr val="FFFFFF"/>
                </a:solidFill>
                <a:ln cap="flat" cmpd="sng" w="31750">
                  <a:solidFill>
                    <a:srgbClr val="005F7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pic>
              <p:nvPicPr>
                <p:cNvPr id="126" name="Google Shape;126;p5"/>
                <p:cNvPicPr preferRelativeResize="0"/>
                <p:nvPr/>
              </p:nvPicPr>
              <p:blipFill rotWithShape="1">
                <a:blip r:embed="rId3">
                  <a:alphaModFix/>
                </a:blip>
                <a:srcRect b="0" l="0" r="0" t="0"/>
                <a:stretch/>
              </p:blipFill>
              <p:spPr>
                <a:xfrm>
                  <a:off x="762000" y="579922"/>
                  <a:ext cx="1508511" cy="1188720"/>
                </a:xfrm>
                <a:prstGeom prst="rect">
                  <a:avLst/>
                </a:prstGeom>
                <a:noFill/>
                <a:ln>
                  <a:noFill/>
                </a:ln>
              </p:spPr>
            </p:pic>
          </p:grpSp>
          <p:sp>
            <p:nvSpPr>
              <p:cNvPr id="127" name="Google Shape;127;p5"/>
              <p:cNvSpPr txBox="1"/>
              <p:nvPr/>
            </p:nvSpPr>
            <p:spPr>
              <a:xfrm>
                <a:off x="3194952" y="5097251"/>
                <a:ext cx="5181600" cy="136456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800">
                    <a:solidFill>
                      <a:srgbClr val="006BB6"/>
                    </a:solidFill>
                    <a:latin typeface="Century Gothic"/>
                    <a:ea typeface="Century Gothic"/>
                    <a:cs typeface="Century Gothic"/>
                    <a:sym typeface="Century Gothic"/>
                  </a:rPr>
                  <a:t>A Report of the Canadian Index of Wellbeing</a:t>
                </a:r>
                <a:endParaRPr sz="1800">
                  <a:solidFill>
                    <a:srgbClr val="006BB6"/>
                  </a:solidFill>
                  <a:latin typeface="Century Gothic"/>
                  <a:ea typeface="Century Gothic"/>
                  <a:cs typeface="Century Gothic"/>
                  <a:sym typeface="Century Gothic"/>
                </a:endParaRPr>
              </a:p>
              <a:p>
                <a:pPr indent="0" lvl="0" marL="0" marR="0" rtl="0" algn="r">
                  <a:spcBef>
                    <a:spcPts val="900"/>
                  </a:spcBef>
                  <a:spcAft>
                    <a:spcPts val="0"/>
                  </a:spcAft>
                  <a:buNone/>
                </a:pPr>
                <a:r>
                  <a:rPr i="1" lang="en-US" sz="1600">
                    <a:solidFill>
                      <a:srgbClr val="006BB6"/>
                    </a:solidFill>
                    <a:latin typeface="Century Gothic"/>
                    <a:ea typeface="Century Gothic"/>
                    <a:cs typeface="Century Gothic"/>
                    <a:sym typeface="Century Gothic"/>
                  </a:rPr>
                  <a:t>Prepared for</a:t>
                </a:r>
                <a:r>
                  <a:rPr lang="en-US" sz="1800">
                    <a:solidFill>
                      <a:srgbClr val="006BB6"/>
                    </a:solidFill>
                    <a:latin typeface="Century Gothic"/>
                    <a:ea typeface="Century Gothic"/>
                    <a:cs typeface="Century Gothic"/>
                    <a:sym typeface="Century Gothic"/>
                  </a:rPr>
                  <a:t>:</a:t>
                </a:r>
                <a:endParaRPr sz="1800">
                  <a:solidFill>
                    <a:srgbClr val="006BB6"/>
                  </a:solidFill>
                  <a:latin typeface="Century Gothic"/>
                  <a:ea typeface="Century Gothic"/>
                  <a:cs typeface="Century Gothic"/>
                  <a:sym typeface="Century Gothic"/>
                </a:endParaRPr>
              </a:p>
              <a:p>
                <a:pPr indent="0" lvl="0" marL="0" marR="0" rtl="0" algn="r">
                  <a:spcBef>
                    <a:spcPts val="0"/>
                  </a:spcBef>
                  <a:spcAft>
                    <a:spcPts val="0"/>
                  </a:spcAft>
                  <a:buNone/>
                </a:pPr>
                <a:r>
                  <a:rPr lang="en-US" sz="1800">
                    <a:solidFill>
                      <a:srgbClr val="006BB6"/>
                    </a:solidFill>
                    <a:latin typeface="Century Gothic"/>
                    <a:ea typeface="Century Gothic"/>
                    <a:cs typeface="Century Gothic"/>
                    <a:sym typeface="Century Gothic"/>
                  </a:rPr>
                  <a:t>Engage Nova Scotia</a:t>
                </a:r>
                <a:endParaRPr sz="1800">
                  <a:solidFill>
                    <a:srgbClr val="006BB6"/>
                  </a:solidFill>
                  <a:latin typeface="Century Gothic"/>
                  <a:ea typeface="Century Gothic"/>
                  <a:cs typeface="Century Gothic"/>
                  <a:sym typeface="Century Gothic"/>
                </a:endParaRPr>
              </a:p>
              <a:p>
                <a:pPr indent="0" lvl="0" marL="0" marR="0" rtl="0" algn="r">
                  <a:spcBef>
                    <a:spcPts val="0"/>
                  </a:spcBef>
                  <a:spcAft>
                    <a:spcPts val="0"/>
                  </a:spcAft>
                  <a:buNone/>
                </a:pPr>
                <a:r>
                  <a:rPr lang="en-US" sz="1800">
                    <a:solidFill>
                      <a:srgbClr val="006BB6"/>
                    </a:solidFill>
                    <a:latin typeface="Century Gothic"/>
                    <a:ea typeface="Century Gothic"/>
                    <a:cs typeface="Century Gothic"/>
                    <a:sym typeface="Century Gothic"/>
                  </a:rPr>
                  <a:t>Fall 2020 (Updated)</a:t>
                </a:r>
                <a:endParaRPr sz="1800">
                  <a:solidFill>
                    <a:srgbClr val="006BB6"/>
                  </a:solidFill>
                  <a:latin typeface="Century Gothic"/>
                  <a:ea typeface="Century Gothic"/>
                  <a:cs typeface="Century Gothic"/>
                  <a:sym typeface="Century Gothic"/>
                </a:endParaRPr>
              </a:p>
            </p:txBody>
          </p:sp>
          <p:sp>
            <p:nvSpPr>
              <p:cNvPr id="128" name="Google Shape;128;p5"/>
              <p:cNvSpPr txBox="1"/>
              <p:nvPr/>
            </p:nvSpPr>
            <p:spPr>
              <a:xfrm>
                <a:off x="-177490" y="2257531"/>
                <a:ext cx="8683195" cy="183334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4800">
                    <a:solidFill>
                      <a:srgbClr val="006BB6"/>
                    </a:solidFill>
                    <a:latin typeface="Century Gothic"/>
                    <a:ea typeface="Century Gothic"/>
                    <a:cs typeface="Century Gothic"/>
                    <a:sym typeface="Century Gothic"/>
                  </a:rPr>
                  <a:t>A Closer Look</a:t>
                </a:r>
                <a:r>
                  <a:rPr lang="en-US" sz="4400">
                    <a:solidFill>
                      <a:srgbClr val="006BB6"/>
                    </a:solidFill>
                    <a:latin typeface="Century Gothic"/>
                    <a:ea typeface="Century Gothic"/>
                    <a:cs typeface="Century Gothic"/>
                    <a:sym typeface="Century Gothic"/>
                  </a:rPr>
                  <a:t>:</a:t>
                </a:r>
                <a:endParaRPr sz="1800">
                  <a:solidFill>
                    <a:srgbClr val="006BB6"/>
                  </a:solidFill>
                  <a:latin typeface="Century Gothic"/>
                  <a:ea typeface="Century Gothic"/>
                  <a:cs typeface="Century Gothic"/>
                  <a:sym typeface="Century Gothic"/>
                </a:endParaRPr>
              </a:p>
              <a:p>
                <a:pPr indent="0" lvl="0" marL="0" marR="0" rtl="0" algn="r">
                  <a:spcBef>
                    <a:spcPts val="0"/>
                  </a:spcBef>
                  <a:spcAft>
                    <a:spcPts val="0"/>
                  </a:spcAft>
                  <a:buNone/>
                </a:pPr>
                <a:r>
                  <a:rPr lang="en-US" sz="3600">
                    <a:solidFill>
                      <a:srgbClr val="006BB6"/>
                    </a:solidFill>
                    <a:latin typeface="Century Gothic"/>
                    <a:ea typeface="Century Gothic"/>
                    <a:cs typeface="Century Gothic"/>
                    <a:sym typeface="Century Gothic"/>
                  </a:rPr>
                  <a:t>The Nova Scotia Quality of Life Survey</a:t>
                </a:r>
                <a:endParaRPr sz="1800">
                  <a:solidFill>
                    <a:srgbClr val="006BB6"/>
                  </a:solidFill>
                  <a:latin typeface="Century Gothic"/>
                  <a:ea typeface="Century Gothic"/>
                  <a:cs typeface="Century Gothic"/>
                  <a:sym typeface="Century Gothic"/>
                </a:endParaRPr>
              </a:p>
              <a:p>
                <a:pPr indent="0" lvl="0" marL="0" marR="0" rtl="0" algn="r">
                  <a:spcBef>
                    <a:spcPts val="0"/>
                  </a:spcBef>
                  <a:spcAft>
                    <a:spcPts val="0"/>
                  </a:spcAft>
                  <a:buNone/>
                </a:pPr>
                <a:r>
                  <a:rPr lang="en-US" sz="2800">
                    <a:solidFill>
                      <a:srgbClr val="006BB6"/>
                    </a:solidFill>
                    <a:latin typeface="Century Gothic"/>
                    <a:ea typeface="Century Gothic"/>
                    <a:cs typeface="Century Gothic"/>
                    <a:sym typeface="Century Gothic"/>
                  </a:rPr>
                  <a:t>based on the CIW Community Wellbeing Survey</a:t>
                </a:r>
                <a:endParaRPr sz="1800">
                  <a:solidFill>
                    <a:srgbClr val="006BB6"/>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rgbClr val="003366"/>
                  </a:solidFill>
                  <a:latin typeface="Arial"/>
                  <a:ea typeface="Arial"/>
                  <a:cs typeface="Arial"/>
                  <a:sym typeface="Arial"/>
                </a:endParaRPr>
              </a:p>
            </p:txBody>
          </p:sp>
        </p:grpSp>
      </p:grpSp>
      <p:pic>
        <p:nvPicPr>
          <p:cNvPr id="129" name="Google Shape;129;p5"/>
          <p:cNvPicPr preferRelativeResize="0"/>
          <p:nvPr/>
        </p:nvPicPr>
        <p:blipFill rotWithShape="1">
          <a:blip r:embed="rId4">
            <a:alphaModFix/>
          </a:blip>
          <a:srcRect b="0" l="0" r="0" t="0"/>
          <a:stretch/>
        </p:blipFill>
        <p:spPr>
          <a:xfrm>
            <a:off x="2138362" y="5173662"/>
            <a:ext cx="1096962" cy="1098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0"/>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substance use</a:t>
            </a:r>
            <a:endParaRPr sz="1800">
              <a:solidFill>
                <a:schemeClr val="dk1"/>
              </a:solidFill>
              <a:latin typeface="Century Gothic"/>
              <a:ea typeface="Century Gothic"/>
              <a:cs typeface="Century Gothic"/>
              <a:sym typeface="Century Gothic"/>
            </a:endParaRPr>
          </a:p>
        </p:txBody>
      </p:sp>
      <p:grpSp>
        <p:nvGrpSpPr>
          <p:cNvPr id="524" name="Google Shape;524;p50"/>
          <p:cNvGrpSpPr/>
          <p:nvPr/>
        </p:nvGrpSpPr>
        <p:grpSpPr>
          <a:xfrm>
            <a:off x="1660525" y="1212449"/>
            <a:ext cx="8299748" cy="5436000"/>
            <a:chOff x="4635665" y="3625559"/>
            <a:chExt cx="4364867" cy="2859645"/>
          </a:xfrm>
        </p:grpSpPr>
        <p:sp>
          <p:nvSpPr>
            <p:cNvPr id="525" name="Google Shape;525;p50"/>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526" name="Google Shape;526;p50"/>
            <p:cNvPicPr preferRelativeResize="0"/>
            <p:nvPr/>
          </p:nvPicPr>
          <p:blipFill rotWithShape="1">
            <a:blip r:embed="rId3">
              <a:alphaModFix/>
            </a:blip>
            <a:srcRect b="0" l="0" r="0" t="0"/>
            <a:stretch/>
          </p:blipFill>
          <p:spPr>
            <a:xfrm>
              <a:off x="4635665" y="3902558"/>
              <a:ext cx="4364867" cy="2582646"/>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1"/>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good quality exercise</a:t>
            </a:r>
            <a:endParaRPr sz="1800">
              <a:solidFill>
                <a:schemeClr val="dk1"/>
              </a:solidFill>
              <a:latin typeface="Century Gothic"/>
              <a:ea typeface="Century Gothic"/>
              <a:cs typeface="Century Gothic"/>
              <a:sym typeface="Century Gothic"/>
            </a:endParaRPr>
          </a:p>
        </p:txBody>
      </p:sp>
      <p:grpSp>
        <p:nvGrpSpPr>
          <p:cNvPr id="533" name="Google Shape;533;p51"/>
          <p:cNvGrpSpPr/>
          <p:nvPr/>
        </p:nvGrpSpPr>
        <p:grpSpPr>
          <a:xfrm>
            <a:off x="1635125" y="760412"/>
            <a:ext cx="8940800" cy="5683250"/>
            <a:chOff x="111549" y="759810"/>
            <a:chExt cx="8941010" cy="5683191"/>
          </a:xfrm>
        </p:grpSpPr>
        <p:sp>
          <p:nvSpPr>
            <p:cNvPr id="534" name="Google Shape;534;p51"/>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535" name="Google Shape;535;p51"/>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536" name="Google Shape;536;p51"/>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537" name="Google Shape;537;p51"/>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538" name="Google Shape;538;p51"/>
            <p:cNvPicPr preferRelativeResize="0"/>
            <p:nvPr/>
          </p:nvPicPr>
          <p:blipFill rotWithShape="1">
            <a:blip r:embed="rId3">
              <a:alphaModFix/>
            </a:blip>
            <a:srcRect b="0" l="0" r="0" t="0"/>
            <a:stretch/>
          </p:blipFill>
          <p:spPr>
            <a:xfrm>
              <a:off x="4572000" y="3949528"/>
              <a:ext cx="4480558" cy="2493473"/>
            </a:xfrm>
            <a:prstGeom prst="rect">
              <a:avLst/>
            </a:prstGeom>
            <a:noFill/>
            <a:ln>
              <a:noFill/>
            </a:ln>
          </p:spPr>
        </p:pic>
        <p:pic>
          <p:nvPicPr>
            <p:cNvPr id="539" name="Google Shape;539;p51"/>
            <p:cNvPicPr preferRelativeResize="0"/>
            <p:nvPr/>
          </p:nvPicPr>
          <p:blipFill rotWithShape="1">
            <a:blip r:embed="rId4">
              <a:alphaModFix/>
            </a:blip>
            <a:srcRect b="0" l="0" r="0" t="0"/>
            <a:stretch/>
          </p:blipFill>
          <p:spPr>
            <a:xfrm>
              <a:off x="137160" y="3949527"/>
              <a:ext cx="4369011" cy="2493473"/>
            </a:xfrm>
            <a:prstGeom prst="rect">
              <a:avLst/>
            </a:prstGeom>
            <a:noFill/>
            <a:ln>
              <a:noFill/>
            </a:ln>
          </p:spPr>
        </p:pic>
        <p:pic>
          <p:nvPicPr>
            <p:cNvPr id="540" name="Google Shape;540;p51"/>
            <p:cNvPicPr preferRelativeResize="0"/>
            <p:nvPr/>
          </p:nvPicPr>
          <p:blipFill rotWithShape="1">
            <a:blip r:embed="rId5">
              <a:alphaModFix/>
            </a:blip>
            <a:srcRect b="0" l="0" r="0" t="0"/>
            <a:stretch/>
          </p:blipFill>
          <p:spPr>
            <a:xfrm>
              <a:off x="111549" y="1096346"/>
              <a:ext cx="4394621" cy="2332653"/>
            </a:xfrm>
            <a:prstGeom prst="rect">
              <a:avLst/>
            </a:prstGeom>
            <a:noFill/>
            <a:ln>
              <a:noFill/>
            </a:ln>
          </p:spPr>
        </p:pic>
        <p:pic>
          <p:nvPicPr>
            <p:cNvPr id="541" name="Google Shape;541;p51"/>
            <p:cNvPicPr preferRelativeResize="0"/>
            <p:nvPr/>
          </p:nvPicPr>
          <p:blipFill rotWithShape="1">
            <a:blip r:embed="rId6">
              <a:alphaModFix/>
            </a:blip>
            <a:srcRect b="0" l="0" r="0" t="0"/>
            <a:stretch/>
          </p:blipFill>
          <p:spPr>
            <a:xfrm>
              <a:off x="4572001" y="1095670"/>
              <a:ext cx="4480558" cy="2332653"/>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2"/>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good quality exercise</a:t>
            </a:r>
            <a:endParaRPr sz="1800">
              <a:solidFill>
                <a:schemeClr val="dk1"/>
              </a:solidFill>
              <a:latin typeface="Century Gothic"/>
              <a:ea typeface="Century Gothic"/>
              <a:cs typeface="Century Gothic"/>
              <a:sym typeface="Century Gothic"/>
            </a:endParaRPr>
          </a:p>
        </p:txBody>
      </p:sp>
      <p:grpSp>
        <p:nvGrpSpPr>
          <p:cNvPr id="548" name="Google Shape;548;p52"/>
          <p:cNvGrpSpPr/>
          <p:nvPr/>
        </p:nvGrpSpPr>
        <p:grpSpPr>
          <a:xfrm>
            <a:off x="1660526" y="1272475"/>
            <a:ext cx="8297683" cy="5040000"/>
            <a:chOff x="111549" y="759810"/>
            <a:chExt cx="4394621" cy="2669189"/>
          </a:xfrm>
        </p:grpSpPr>
        <p:sp>
          <p:nvSpPr>
            <p:cNvPr id="549" name="Google Shape;549;p5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550" name="Google Shape;550;p52"/>
            <p:cNvPicPr preferRelativeResize="0"/>
            <p:nvPr/>
          </p:nvPicPr>
          <p:blipFill rotWithShape="1">
            <a:blip r:embed="rId3">
              <a:alphaModFix/>
            </a:blip>
            <a:srcRect b="0" l="0" r="0" t="0"/>
            <a:stretch/>
          </p:blipFill>
          <p:spPr>
            <a:xfrm>
              <a:off x="111549" y="1096346"/>
              <a:ext cx="4394621" cy="2332653"/>
            </a:xfrm>
            <a:prstGeom prst="rect">
              <a:avLst/>
            </a:prstGeom>
            <a:noFill/>
            <a:ln>
              <a:noFill/>
            </a:ln>
          </p:spPr>
        </p:pic>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3"/>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good quality exercise</a:t>
            </a:r>
            <a:endParaRPr sz="1800">
              <a:solidFill>
                <a:schemeClr val="dk1"/>
              </a:solidFill>
              <a:latin typeface="Century Gothic"/>
              <a:ea typeface="Century Gothic"/>
              <a:cs typeface="Century Gothic"/>
              <a:sym typeface="Century Gothic"/>
            </a:endParaRPr>
          </a:p>
        </p:txBody>
      </p:sp>
      <p:grpSp>
        <p:nvGrpSpPr>
          <p:cNvPr id="557" name="Google Shape;557;p53"/>
          <p:cNvGrpSpPr/>
          <p:nvPr/>
        </p:nvGrpSpPr>
        <p:grpSpPr>
          <a:xfrm>
            <a:off x="1660525" y="1608449"/>
            <a:ext cx="8499971" cy="5040000"/>
            <a:chOff x="4572001" y="771700"/>
            <a:chExt cx="4480558" cy="2656623"/>
          </a:xfrm>
        </p:grpSpPr>
        <p:sp>
          <p:nvSpPr>
            <p:cNvPr id="558" name="Google Shape;558;p53"/>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559" name="Google Shape;559;p53"/>
            <p:cNvPicPr preferRelativeResize="0"/>
            <p:nvPr/>
          </p:nvPicPr>
          <p:blipFill rotWithShape="1">
            <a:blip r:embed="rId3">
              <a:alphaModFix/>
            </a:blip>
            <a:srcRect b="0" l="0" r="0" t="0"/>
            <a:stretch/>
          </p:blipFill>
          <p:spPr>
            <a:xfrm>
              <a:off x="4572001" y="1095670"/>
              <a:ext cx="4480558" cy="2332653"/>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4"/>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good quality exercise</a:t>
            </a:r>
            <a:endParaRPr sz="1800">
              <a:solidFill>
                <a:schemeClr val="dk1"/>
              </a:solidFill>
              <a:latin typeface="Century Gothic"/>
              <a:ea typeface="Century Gothic"/>
              <a:cs typeface="Century Gothic"/>
              <a:sym typeface="Century Gothic"/>
            </a:endParaRPr>
          </a:p>
        </p:txBody>
      </p:sp>
      <p:grpSp>
        <p:nvGrpSpPr>
          <p:cNvPr id="566" name="Google Shape;566;p54"/>
          <p:cNvGrpSpPr/>
          <p:nvPr/>
        </p:nvGrpSpPr>
        <p:grpSpPr>
          <a:xfrm>
            <a:off x="1660525" y="1386000"/>
            <a:ext cx="8489358" cy="5472000"/>
            <a:chOff x="137160" y="3625559"/>
            <a:chExt cx="4371178" cy="2817441"/>
          </a:xfrm>
        </p:grpSpPr>
        <p:sp>
          <p:nvSpPr>
            <p:cNvPr id="567" name="Google Shape;567;p54"/>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568" name="Google Shape;568;p54"/>
            <p:cNvPicPr preferRelativeResize="0"/>
            <p:nvPr/>
          </p:nvPicPr>
          <p:blipFill rotWithShape="1">
            <a:blip r:embed="rId3">
              <a:alphaModFix/>
            </a:blip>
            <a:srcRect b="0" l="0" r="0" t="0"/>
            <a:stretch/>
          </p:blipFill>
          <p:spPr>
            <a:xfrm>
              <a:off x="137160" y="3949527"/>
              <a:ext cx="4369011" cy="2493473"/>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5"/>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Engage in good quality exercise</a:t>
            </a:r>
            <a:endParaRPr sz="1800">
              <a:solidFill>
                <a:schemeClr val="dk1"/>
              </a:solidFill>
              <a:latin typeface="Century Gothic"/>
              <a:ea typeface="Century Gothic"/>
              <a:cs typeface="Century Gothic"/>
              <a:sym typeface="Century Gothic"/>
            </a:endParaRPr>
          </a:p>
        </p:txBody>
      </p:sp>
      <p:grpSp>
        <p:nvGrpSpPr>
          <p:cNvPr id="575" name="Google Shape;575;p55"/>
          <p:cNvGrpSpPr/>
          <p:nvPr/>
        </p:nvGrpSpPr>
        <p:grpSpPr>
          <a:xfrm>
            <a:off x="1660525" y="1416759"/>
            <a:ext cx="8014829" cy="5040001"/>
            <a:chOff x="4572000" y="3625559"/>
            <a:chExt cx="4480558" cy="2817442"/>
          </a:xfrm>
        </p:grpSpPr>
        <p:sp>
          <p:nvSpPr>
            <p:cNvPr id="576" name="Google Shape;576;p55"/>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577" name="Google Shape;577;p55"/>
            <p:cNvPicPr preferRelativeResize="0"/>
            <p:nvPr/>
          </p:nvPicPr>
          <p:blipFill rotWithShape="1">
            <a:blip r:embed="rId3">
              <a:alphaModFix/>
            </a:blip>
            <a:srcRect b="0" l="0" r="0" t="0"/>
            <a:stretch/>
          </p:blipFill>
          <p:spPr>
            <a:xfrm>
              <a:off x="4572000" y="3949528"/>
              <a:ext cx="4480558" cy="2493473"/>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6"/>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Ate healthy meals</a:t>
            </a:r>
            <a:endParaRPr sz="1800">
              <a:solidFill>
                <a:schemeClr val="dk1"/>
              </a:solidFill>
              <a:latin typeface="Century Gothic"/>
              <a:ea typeface="Century Gothic"/>
              <a:cs typeface="Century Gothic"/>
              <a:sym typeface="Century Gothic"/>
            </a:endParaRPr>
          </a:p>
        </p:txBody>
      </p:sp>
      <p:grpSp>
        <p:nvGrpSpPr>
          <p:cNvPr id="584" name="Google Shape;584;p56"/>
          <p:cNvGrpSpPr/>
          <p:nvPr/>
        </p:nvGrpSpPr>
        <p:grpSpPr>
          <a:xfrm>
            <a:off x="1660526" y="760412"/>
            <a:ext cx="8842375" cy="5668962"/>
            <a:chOff x="137160" y="759810"/>
            <a:chExt cx="8841694" cy="5669124"/>
          </a:xfrm>
        </p:grpSpPr>
        <p:sp>
          <p:nvSpPr>
            <p:cNvPr id="585" name="Google Shape;585;p56"/>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586" name="Google Shape;586;p56"/>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587" name="Google Shape;587;p56"/>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588" name="Google Shape;588;p5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589" name="Google Shape;589;p56"/>
            <p:cNvPicPr preferRelativeResize="0"/>
            <p:nvPr/>
          </p:nvPicPr>
          <p:blipFill rotWithShape="1">
            <a:blip r:embed="rId3">
              <a:alphaModFix/>
            </a:blip>
            <a:srcRect b="0" l="0" r="0" t="0"/>
            <a:stretch/>
          </p:blipFill>
          <p:spPr>
            <a:xfrm>
              <a:off x="4572000" y="3902558"/>
              <a:ext cx="4406854" cy="2526376"/>
            </a:xfrm>
            <a:prstGeom prst="rect">
              <a:avLst/>
            </a:prstGeom>
            <a:noFill/>
            <a:ln>
              <a:noFill/>
            </a:ln>
          </p:spPr>
        </p:pic>
        <p:pic>
          <p:nvPicPr>
            <p:cNvPr id="590" name="Google Shape;590;p56"/>
            <p:cNvPicPr preferRelativeResize="0"/>
            <p:nvPr/>
          </p:nvPicPr>
          <p:blipFill rotWithShape="1">
            <a:blip r:embed="rId4">
              <a:alphaModFix/>
            </a:blip>
            <a:srcRect b="0" l="0" r="0" t="0"/>
            <a:stretch/>
          </p:blipFill>
          <p:spPr>
            <a:xfrm>
              <a:off x="137160" y="3902558"/>
              <a:ext cx="4371178" cy="2526375"/>
            </a:xfrm>
            <a:prstGeom prst="rect">
              <a:avLst/>
            </a:prstGeom>
            <a:noFill/>
            <a:ln>
              <a:noFill/>
            </a:ln>
          </p:spPr>
        </p:pic>
        <p:pic>
          <p:nvPicPr>
            <p:cNvPr id="591" name="Google Shape;591;p56"/>
            <p:cNvPicPr preferRelativeResize="0"/>
            <p:nvPr/>
          </p:nvPicPr>
          <p:blipFill rotWithShape="1">
            <a:blip r:embed="rId5">
              <a:alphaModFix/>
            </a:blip>
            <a:srcRect b="0" l="0" r="0" t="0"/>
            <a:stretch/>
          </p:blipFill>
          <p:spPr>
            <a:xfrm>
              <a:off x="137160" y="1048698"/>
              <a:ext cx="4434840" cy="2380301"/>
            </a:xfrm>
            <a:prstGeom prst="rect">
              <a:avLst/>
            </a:prstGeom>
            <a:noFill/>
            <a:ln>
              <a:noFill/>
            </a:ln>
          </p:spPr>
        </p:pic>
        <p:pic>
          <p:nvPicPr>
            <p:cNvPr id="592" name="Google Shape;592;p56"/>
            <p:cNvPicPr preferRelativeResize="0"/>
            <p:nvPr/>
          </p:nvPicPr>
          <p:blipFill rotWithShape="1">
            <a:blip r:embed="rId6">
              <a:alphaModFix/>
            </a:blip>
            <a:srcRect b="0" l="0" r="0" t="0"/>
            <a:stretch/>
          </p:blipFill>
          <p:spPr>
            <a:xfrm>
              <a:off x="4572000" y="1048698"/>
              <a:ext cx="4406854" cy="2380301"/>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57"/>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Ate healthy meals</a:t>
            </a:r>
            <a:endParaRPr sz="1800">
              <a:solidFill>
                <a:schemeClr val="dk1"/>
              </a:solidFill>
              <a:latin typeface="Century Gothic"/>
              <a:ea typeface="Century Gothic"/>
              <a:cs typeface="Century Gothic"/>
              <a:sym typeface="Century Gothic"/>
            </a:endParaRPr>
          </a:p>
        </p:txBody>
      </p:sp>
      <p:grpSp>
        <p:nvGrpSpPr>
          <p:cNvPr id="599" name="Google Shape;599;p57"/>
          <p:cNvGrpSpPr/>
          <p:nvPr/>
        </p:nvGrpSpPr>
        <p:grpSpPr>
          <a:xfrm>
            <a:off x="1660525" y="1608449"/>
            <a:ext cx="8374806" cy="5040000"/>
            <a:chOff x="137160" y="759810"/>
            <a:chExt cx="4434840" cy="2669189"/>
          </a:xfrm>
        </p:grpSpPr>
        <p:sp>
          <p:nvSpPr>
            <p:cNvPr id="600" name="Google Shape;600;p5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601" name="Google Shape;601;p57"/>
            <p:cNvPicPr preferRelativeResize="0"/>
            <p:nvPr/>
          </p:nvPicPr>
          <p:blipFill rotWithShape="1">
            <a:blip r:embed="rId3">
              <a:alphaModFix/>
            </a:blip>
            <a:srcRect b="0" l="0" r="0" t="0"/>
            <a:stretch/>
          </p:blipFill>
          <p:spPr>
            <a:xfrm>
              <a:off x="137160" y="1048698"/>
              <a:ext cx="4434840" cy="2380301"/>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Ate healthy meals</a:t>
            </a:r>
            <a:endParaRPr sz="1800">
              <a:solidFill>
                <a:schemeClr val="dk1"/>
              </a:solidFill>
              <a:latin typeface="Century Gothic"/>
              <a:ea typeface="Century Gothic"/>
              <a:cs typeface="Century Gothic"/>
              <a:sym typeface="Century Gothic"/>
            </a:endParaRPr>
          </a:p>
        </p:txBody>
      </p:sp>
      <p:grpSp>
        <p:nvGrpSpPr>
          <p:cNvPr id="608" name="Google Shape;608;p58"/>
          <p:cNvGrpSpPr/>
          <p:nvPr/>
        </p:nvGrpSpPr>
        <p:grpSpPr>
          <a:xfrm>
            <a:off x="1660525" y="1430669"/>
            <a:ext cx="8359228" cy="5040000"/>
            <a:chOff x="4572000" y="771700"/>
            <a:chExt cx="4406854" cy="2657299"/>
          </a:xfrm>
        </p:grpSpPr>
        <p:sp>
          <p:nvSpPr>
            <p:cNvPr id="609" name="Google Shape;609;p58"/>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610" name="Google Shape;610;p58"/>
            <p:cNvPicPr preferRelativeResize="0"/>
            <p:nvPr/>
          </p:nvPicPr>
          <p:blipFill rotWithShape="1">
            <a:blip r:embed="rId3">
              <a:alphaModFix/>
            </a:blip>
            <a:srcRect b="0" l="0" r="0" t="0"/>
            <a:stretch/>
          </p:blipFill>
          <p:spPr>
            <a:xfrm>
              <a:off x="4572000" y="1048698"/>
              <a:ext cx="4406854" cy="2380301"/>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9"/>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Ate healthy meals</a:t>
            </a:r>
            <a:endParaRPr sz="1800">
              <a:solidFill>
                <a:schemeClr val="dk1"/>
              </a:solidFill>
              <a:latin typeface="Century Gothic"/>
              <a:ea typeface="Century Gothic"/>
              <a:cs typeface="Century Gothic"/>
              <a:sym typeface="Century Gothic"/>
            </a:endParaRPr>
          </a:p>
        </p:txBody>
      </p:sp>
      <p:grpSp>
        <p:nvGrpSpPr>
          <p:cNvPr id="617" name="Google Shape;617;p59"/>
          <p:cNvGrpSpPr/>
          <p:nvPr/>
        </p:nvGrpSpPr>
        <p:grpSpPr>
          <a:xfrm>
            <a:off x="1660525" y="1303504"/>
            <a:ext cx="7915611" cy="5076000"/>
            <a:chOff x="137160" y="3625559"/>
            <a:chExt cx="4371178" cy="2803374"/>
          </a:xfrm>
        </p:grpSpPr>
        <p:sp>
          <p:nvSpPr>
            <p:cNvPr id="618" name="Google Shape;618;p59"/>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619" name="Google Shape;619;p59"/>
            <p:cNvPicPr preferRelativeResize="0"/>
            <p:nvPr/>
          </p:nvPicPr>
          <p:blipFill rotWithShape="1">
            <a:blip r:embed="rId3">
              <a:alphaModFix/>
            </a:blip>
            <a:srcRect b="0" l="0" r="0" t="0"/>
            <a:stretch/>
          </p:blipFill>
          <p:spPr>
            <a:xfrm>
              <a:off x="137160" y="3902558"/>
              <a:ext cx="4371178" cy="25263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6"/>
          <p:cNvGrpSpPr/>
          <p:nvPr/>
        </p:nvGrpSpPr>
        <p:grpSpPr>
          <a:xfrm>
            <a:off x="1524001" y="2938462"/>
            <a:ext cx="8899525" cy="1477962"/>
            <a:chOff x="0" y="2939143"/>
            <a:chExt cx="8899071" cy="1477736"/>
          </a:xfrm>
        </p:grpSpPr>
        <p:sp>
          <p:nvSpPr>
            <p:cNvPr id="136" name="Google Shape;136;p6"/>
            <p:cNvSpPr txBox="1"/>
            <p:nvPr/>
          </p:nvSpPr>
          <p:spPr>
            <a:xfrm>
              <a:off x="0" y="2939143"/>
              <a:ext cx="8579224" cy="1391557"/>
            </a:xfrm>
            <a:prstGeom prst="rect">
              <a:avLst/>
            </a:prstGeom>
            <a:solidFill>
              <a:srgbClr val="006BB6"/>
            </a:solidFill>
            <a:ln cap="flat" cmpd="sng" w="25400">
              <a:solidFill>
                <a:srgbClr val="005A73"/>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ctr">
                <a:spcBef>
                  <a:spcPts val="0"/>
                </a:spcBef>
                <a:spcAft>
                  <a:spcPts val="0"/>
                </a:spcAft>
                <a:buNone/>
              </a:pPr>
              <a:r>
                <a:rPr lang="en-US" sz="3200">
                  <a:solidFill>
                    <a:srgbClr val="FFFFFF"/>
                  </a:solidFill>
                  <a:latin typeface="Century Gothic"/>
                  <a:ea typeface="Century Gothic"/>
                  <a:cs typeface="Century Gothic"/>
                  <a:sym typeface="Century Gothic"/>
                </a:rPr>
                <a:t>2019 Nova Scotia Quality of Life Survey</a:t>
              </a:r>
              <a:endParaRPr sz="1600">
                <a:solidFill>
                  <a:schemeClr val="dk1"/>
                </a:solidFill>
                <a:latin typeface="Century Gothic"/>
                <a:ea typeface="Century Gothic"/>
                <a:cs typeface="Century Gothic"/>
                <a:sym typeface="Century Gothic"/>
              </a:endParaRPr>
            </a:p>
          </p:txBody>
        </p:sp>
        <p:cxnSp>
          <p:nvCxnSpPr>
            <p:cNvPr id="137" name="Google Shape;137;p6"/>
            <p:cNvCxnSpPr/>
            <p:nvPr/>
          </p:nvCxnSpPr>
          <p:spPr>
            <a:xfrm flipH="1" rot="10800000">
              <a:off x="0" y="4408714"/>
              <a:ext cx="8899071" cy="8165"/>
            </a:xfrm>
            <a:prstGeom prst="straightConnector1">
              <a:avLst/>
            </a:prstGeom>
            <a:noFill/>
            <a:ln cap="flat" cmpd="sng" w="25400">
              <a:solidFill>
                <a:srgbClr val="006BB6"/>
              </a:solidFill>
              <a:prstDash val="solid"/>
              <a:miter lim="800000"/>
              <a:headEnd len="sm" w="sm" type="none"/>
              <a:tailEnd len="lg" w="lg" type="triangle"/>
            </a:ln>
          </p:spPr>
        </p:cxnSp>
      </p:grpSp>
      <p:pic>
        <p:nvPicPr>
          <p:cNvPr id="138" name="Google Shape;138;p6"/>
          <p:cNvPicPr preferRelativeResize="0"/>
          <p:nvPr/>
        </p:nvPicPr>
        <p:blipFill rotWithShape="1">
          <a:blip r:embed="rId3">
            <a:alphaModFix/>
          </a:blip>
          <a:srcRect b="0" l="0" r="0" t="0"/>
          <a:stretch/>
        </p:blipFill>
        <p:spPr>
          <a:xfrm>
            <a:off x="4264025" y="231775"/>
            <a:ext cx="3662362" cy="2628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60"/>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Ate healthy meals</a:t>
            </a:r>
            <a:endParaRPr sz="1800">
              <a:solidFill>
                <a:schemeClr val="dk1"/>
              </a:solidFill>
              <a:latin typeface="Century Gothic"/>
              <a:ea typeface="Century Gothic"/>
              <a:cs typeface="Century Gothic"/>
              <a:sym typeface="Century Gothic"/>
            </a:endParaRPr>
          </a:p>
        </p:txBody>
      </p:sp>
      <p:grpSp>
        <p:nvGrpSpPr>
          <p:cNvPr id="626" name="Google Shape;626;p60"/>
          <p:cNvGrpSpPr/>
          <p:nvPr/>
        </p:nvGrpSpPr>
        <p:grpSpPr>
          <a:xfrm>
            <a:off x="1660525" y="1431519"/>
            <a:ext cx="7923605" cy="5040000"/>
            <a:chOff x="4572000" y="3625559"/>
            <a:chExt cx="4406854" cy="2803375"/>
          </a:xfrm>
        </p:grpSpPr>
        <p:sp>
          <p:nvSpPr>
            <p:cNvPr id="627" name="Google Shape;627;p60"/>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628" name="Google Shape;628;p60"/>
            <p:cNvPicPr preferRelativeResize="0"/>
            <p:nvPr/>
          </p:nvPicPr>
          <p:blipFill rotWithShape="1">
            <a:blip r:embed="rId3">
              <a:alphaModFix/>
            </a:blip>
            <a:srcRect b="0" l="0" r="0" t="0"/>
            <a:stretch/>
          </p:blipFill>
          <p:spPr>
            <a:xfrm>
              <a:off x="4572000" y="3902558"/>
              <a:ext cx="4406854" cy="2526376"/>
            </a:xfrm>
            <a:prstGeom prst="rect">
              <a:avLst/>
            </a:prstGeom>
            <a:noFill/>
            <a:ln>
              <a:noFill/>
            </a:ln>
          </p:spPr>
        </p:pic>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61"/>
          <p:cNvPicPr preferRelativeResize="0"/>
          <p:nvPr/>
        </p:nvPicPr>
        <p:blipFill rotWithShape="1">
          <a:blip r:embed="rId3">
            <a:alphaModFix/>
          </a:blip>
          <a:srcRect b="0" l="0" r="0" t="0"/>
          <a:stretch/>
        </p:blipFill>
        <p:spPr>
          <a:xfrm>
            <a:off x="4938712" y="368301"/>
            <a:ext cx="2398712" cy="2397125"/>
          </a:xfrm>
          <a:prstGeom prst="rect">
            <a:avLst/>
          </a:prstGeom>
          <a:noFill/>
          <a:ln>
            <a:noFill/>
          </a:ln>
        </p:spPr>
      </p:pic>
      <p:grpSp>
        <p:nvGrpSpPr>
          <p:cNvPr id="635" name="Google Shape;635;p61"/>
          <p:cNvGrpSpPr/>
          <p:nvPr/>
        </p:nvGrpSpPr>
        <p:grpSpPr>
          <a:xfrm>
            <a:off x="1646237" y="2703514"/>
            <a:ext cx="8899525" cy="1477962"/>
            <a:chOff x="-1" y="2939143"/>
            <a:chExt cx="8899072" cy="1477736"/>
          </a:xfrm>
        </p:grpSpPr>
        <p:sp>
          <p:nvSpPr>
            <p:cNvPr id="636" name="Google Shape;636;p61"/>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Leisure and Culture</a:t>
              </a:r>
              <a:endParaRPr sz="1800">
                <a:solidFill>
                  <a:schemeClr val="dk1"/>
                </a:solidFill>
                <a:latin typeface="Century Gothic"/>
                <a:ea typeface="Century Gothic"/>
                <a:cs typeface="Century Gothic"/>
                <a:sym typeface="Century Gothic"/>
              </a:endParaRPr>
            </a:p>
          </p:txBody>
        </p:sp>
        <p:cxnSp>
          <p:nvCxnSpPr>
            <p:cNvPr id="637" name="Google Shape;637;p61"/>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62"/>
          <p:cNvSpPr txBox="1"/>
          <p:nvPr/>
        </p:nvSpPr>
        <p:spPr>
          <a:xfrm>
            <a:off x="1660525" y="17780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Socialising with friends</a:t>
            </a:r>
            <a:endParaRPr sz="1800">
              <a:solidFill>
                <a:schemeClr val="dk1"/>
              </a:solidFill>
              <a:latin typeface="Century Gothic"/>
              <a:ea typeface="Century Gothic"/>
              <a:cs typeface="Century Gothic"/>
              <a:sym typeface="Century Gothic"/>
            </a:endParaRPr>
          </a:p>
        </p:txBody>
      </p:sp>
      <p:grpSp>
        <p:nvGrpSpPr>
          <p:cNvPr id="644" name="Google Shape;644;p62"/>
          <p:cNvGrpSpPr/>
          <p:nvPr/>
        </p:nvGrpSpPr>
        <p:grpSpPr>
          <a:xfrm>
            <a:off x="1660525" y="760412"/>
            <a:ext cx="8870950" cy="5668962"/>
            <a:chOff x="137161" y="759810"/>
            <a:chExt cx="8869678" cy="5669124"/>
          </a:xfrm>
        </p:grpSpPr>
        <p:sp>
          <p:nvSpPr>
            <p:cNvPr id="645" name="Google Shape;645;p6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646" name="Google Shape;646;p6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647" name="Google Shape;647;p6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648" name="Google Shape;648;p6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649" name="Google Shape;649;p62"/>
            <p:cNvPicPr preferRelativeResize="0"/>
            <p:nvPr/>
          </p:nvPicPr>
          <p:blipFill rotWithShape="1">
            <a:blip r:embed="rId3">
              <a:alphaModFix/>
            </a:blip>
            <a:srcRect b="0" l="0" r="0" t="0"/>
            <a:stretch/>
          </p:blipFill>
          <p:spPr>
            <a:xfrm>
              <a:off x="4572000" y="3902558"/>
              <a:ext cx="4434839" cy="2526376"/>
            </a:xfrm>
            <a:prstGeom prst="rect">
              <a:avLst/>
            </a:prstGeom>
            <a:noFill/>
            <a:ln>
              <a:noFill/>
            </a:ln>
          </p:spPr>
        </p:pic>
        <p:pic>
          <p:nvPicPr>
            <p:cNvPr id="650" name="Google Shape;650;p62"/>
            <p:cNvPicPr preferRelativeResize="0"/>
            <p:nvPr/>
          </p:nvPicPr>
          <p:blipFill rotWithShape="1">
            <a:blip r:embed="rId4">
              <a:alphaModFix/>
            </a:blip>
            <a:srcRect b="0" l="0" r="0" t="0"/>
            <a:stretch/>
          </p:blipFill>
          <p:spPr>
            <a:xfrm>
              <a:off x="137161" y="3902558"/>
              <a:ext cx="4434839" cy="2526376"/>
            </a:xfrm>
            <a:prstGeom prst="rect">
              <a:avLst/>
            </a:prstGeom>
            <a:noFill/>
            <a:ln>
              <a:noFill/>
            </a:ln>
          </p:spPr>
        </p:pic>
        <p:pic>
          <p:nvPicPr>
            <p:cNvPr id="651" name="Google Shape;651;p62"/>
            <p:cNvPicPr preferRelativeResize="0"/>
            <p:nvPr/>
          </p:nvPicPr>
          <p:blipFill rotWithShape="1">
            <a:blip r:embed="rId5">
              <a:alphaModFix/>
            </a:blip>
            <a:srcRect b="0" l="0" r="0" t="0"/>
            <a:stretch/>
          </p:blipFill>
          <p:spPr>
            <a:xfrm>
              <a:off x="137161" y="1089384"/>
              <a:ext cx="4371177" cy="2339616"/>
            </a:xfrm>
            <a:prstGeom prst="rect">
              <a:avLst/>
            </a:prstGeom>
            <a:noFill/>
            <a:ln>
              <a:noFill/>
            </a:ln>
          </p:spPr>
        </p:pic>
        <p:pic>
          <p:nvPicPr>
            <p:cNvPr id="652" name="Google Shape;652;p62"/>
            <p:cNvPicPr preferRelativeResize="0"/>
            <p:nvPr/>
          </p:nvPicPr>
          <p:blipFill rotWithShape="1">
            <a:blip r:embed="rId6">
              <a:alphaModFix/>
            </a:blip>
            <a:srcRect b="0" l="0" r="0" t="0"/>
            <a:stretch/>
          </p:blipFill>
          <p:spPr>
            <a:xfrm>
              <a:off x="4572000" y="1089385"/>
              <a:ext cx="4434839" cy="2339616"/>
            </a:xfrm>
            <a:prstGeom prst="rect">
              <a:avLst/>
            </a:prstGeom>
            <a:noFill/>
            <a:ln>
              <a:noFill/>
            </a:ln>
          </p:spPr>
        </p:pic>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3"/>
          <p:cNvSpPr txBox="1"/>
          <p:nvPr/>
        </p:nvSpPr>
        <p:spPr>
          <a:xfrm>
            <a:off x="1660525" y="17780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Socialising with friends</a:t>
            </a:r>
            <a:endParaRPr sz="1800">
              <a:solidFill>
                <a:schemeClr val="dk1"/>
              </a:solidFill>
              <a:latin typeface="Century Gothic"/>
              <a:ea typeface="Century Gothic"/>
              <a:cs typeface="Century Gothic"/>
              <a:sym typeface="Century Gothic"/>
            </a:endParaRPr>
          </a:p>
        </p:txBody>
      </p:sp>
      <p:grpSp>
        <p:nvGrpSpPr>
          <p:cNvPr id="659" name="Google Shape;659;p63"/>
          <p:cNvGrpSpPr/>
          <p:nvPr/>
        </p:nvGrpSpPr>
        <p:grpSpPr>
          <a:xfrm>
            <a:off x="1660525" y="1254188"/>
            <a:ext cx="8255118" cy="5040000"/>
            <a:chOff x="137161" y="759810"/>
            <a:chExt cx="4371177" cy="2669190"/>
          </a:xfrm>
        </p:grpSpPr>
        <p:sp>
          <p:nvSpPr>
            <p:cNvPr id="660" name="Google Shape;660;p6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661" name="Google Shape;661;p63"/>
            <p:cNvPicPr preferRelativeResize="0"/>
            <p:nvPr/>
          </p:nvPicPr>
          <p:blipFill rotWithShape="1">
            <a:blip r:embed="rId3">
              <a:alphaModFix/>
            </a:blip>
            <a:srcRect b="0" l="0" r="0" t="0"/>
            <a:stretch/>
          </p:blipFill>
          <p:spPr>
            <a:xfrm>
              <a:off x="137161" y="1089384"/>
              <a:ext cx="4371177" cy="2339616"/>
            </a:xfrm>
            <a:prstGeom prst="rect">
              <a:avLst/>
            </a:prstGeom>
            <a:noFill/>
            <a:ln>
              <a:noFill/>
            </a:ln>
          </p:spPr>
        </p:pic>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4"/>
          <p:cNvSpPr txBox="1"/>
          <p:nvPr/>
        </p:nvSpPr>
        <p:spPr>
          <a:xfrm>
            <a:off x="1660525" y="17780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Socialising with friends</a:t>
            </a:r>
            <a:endParaRPr sz="1800">
              <a:solidFill>
                <a:schemeClr val="dk1"/>
              </a:solidFill>
              <a:latin typeface="Century Gothic"/>
              <a:ea typeface="Century Gothic"/>
              <a:cs typeface="Century Gothic"/>
              <a:sym typeface="Century Gothic"/>
            </a:endParaRPr>
          </a:p>
        </p:txBody>
      </p:sp>
      <p:grpSp>
        <p:nvGrpSpPr>
          <p:cNvPr id="668" name="Google Shape;668;p64"/>
          <p:cNvGrpSpPr/>
          <p:nvPr/>
        </p:nvGrpSpPr>
        <p:grpSpPr>
          <a:xfrm>
            <a:off x="1660525" y="1412381"/>
            <a:ext cx="8412856" cy="5040000"/>
            <a:chOff x="4572000" y="771700"/>
            <a:chExt cx="4434839" cy="2657301"/>
          </a:xfrm>
        </p:grpSpPr>
        <p:sp>
          <p:nvSpPr>
            <p:cNvPr id="669" name="Google Shape;669;p6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670" name="Google Shape;670;p64"/>
            <p:cNvPicPr preferRelativeResize="0"/>
            <p:nvPr/>
          </p:nvPicPr>
          <p:blipFill rotWithShape="1">
            <a:blip r:embed="rId3">
              <a:alphaModFix/>
            </a:blip>
            <a:srcRect b="0" l="0" r="0" t="0"/>
            <a:stretch/>
          </p:blipFill>
          <p:spPr>
            <a:xfrm>
              <a:off x="4572000" y="1089385"/>
              <a:ext cx="4434839" cy="2339616"/>
            </a:xfrm>
            <a:prstGeom prst="rect">
              <a:avLst/>
            </a:prstGeom>
            <a:noFill/>
            <a:ln>
              <a:noFill/>
            </a:ln>
          </p:spPr>
        </p:pic>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5"/>
          <p:cNvSpPr txBox="1"/>
          <p:nvPr/>
        </p:nvSpPr>
        <p:spPr>
          <a:xfrm>
            <a:off x="1660525" y="17780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Socialising with friends</a:t>
            </a:r>
            <a:endParaRPr sz="1800">
              <a:solidFill>
                <a:schemeClr val="dk1"/>
              </a:solidFill>
              <a:latin typeface="Century Gothic"/>
              <a:ea typeface="Century Gothic"/>
              <a:cs typeface="Century Gothic"/>
              <a:sym typeface="Century Gothic"/>
            </a:endParaRPr>
          </a:p>
        </p:txBody>
      </p:sp>
      <p:grpSp>
        <p:nvGrpSpPr>
          <p:cNvPr id="677" name="Google Shape;677;p65"/>
          <p:cNvGrpSpPr/>
          <p:nvPr/>
        </p:nvGrpSpPr>
        <p:grpSpPr>
          <a:xfrm>
            <a:off x="1660525" y="1368983"/>
            <a:ext cx="7974500" cy="5040000"/>
            <a:chOff x="137161" y="3625559"/>
            <a:chExt cx="4434839" cy="2803375"/>
          </a:xfrm>
        </p:grpSpPr>
        <p:sp>
          <p:nvSpPr>
            <p:cNvPr id="678" name="Google Shape;678;p6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679" name="Google Shape;679;p65"/>
            <p:cNvPicPr preferRelativeResize="0"/>
            <p:nvPr/>
          </p:nvPicPr>
          <p:blipFill rotWithShape="1">
            <a:blip r:embed="rId3">
              <a:alphaModFix/>
            </a:blip>
            <a:srcRect b="0" l="0" r="0" t="0"/>
            <a:stretch/>
          </p:blipFill>
          <p:spPr>
            <a:xfrm>
              <a:off x="137161" y="3902558"/>
              <a:ext cx="4434839" cy="2526376"/>
            </a:xfrm>
            <a:prstGeom prst="rect">
              <a:avLst/>
            </a:prstGeom>
            <a:noFill/>
            <a:ln>
              <a:noFill/>
            </a:ln>
          </p:spPr>
        </p:pic>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66"/>
          <p:cNvSpPr txBox="1"/>
          <p:nvPr/>
        </p:nvSpPr>
        <p:spPr>
          <a:xfrm>
            <a:off x="1660525" y="17780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Socialising with friends</a:t>
            </a:r>
            <a:endParaRPr sz="1800">
              <a:solidFill>
                <a:schemeClr val="dk1"/>
              </a:solidFill>
              <a:latin typeface="Century Gothic"/>
              <a:ea typeface="Century Gothic"/>
              <a:cs typeface="Century Gothic"/>
              <a:sym typeface="Century Gothic"/>
            </a:endParaRPr>
          </a:p>
        </p:txBody>
      </p:sp>
      <p:grpSp>
        <p:nvGrpSpPr>
          <p:cNvPr id="686" name="Google Shape;686;p66"/>
          <p:cNvGrpSpPr/>
          <p:nvPr/>
        </p:nvGrpSpPr>
        <p:grpSpPr>
          <a:xfrm>
            <a:off x="1660525" y="1321791"/>
            <a:ext cx="7974500" cy="5040000"/>
            <a:chOff x="4572000" y="3625559"/>
            <a:chExt cx="4434839" cy="2803375"/>
          </a:xfrm>
        </p:grpSpPr>
        <p:sp>
          <p:nvSpPr>
            <p:cNvPr id="687" name="Google Shape;687;p6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688" name="Google Shape;688;p66"/>
            <p:cNvPicPr preferRelativeResize="0"/>
            <p:nvPr/>
          </p:nvPicPr>
          <p:blipFill rotWithShape="1">
            <a:blip r:embed="rId3">
              <a:alphaModFix/>
            </a:blip>
            <a:srcRect b="0" l="0" r="0" t="0"/>
            <a:stretch/>
          </p:blipFill>
          <p:spPr>
            <a:xfrm>
              <a:off x="4572000" y="3902558"/>
              <a:ext cx="4434839" cy="2526376"/>
            </a:xfrm>
            <a:prstGeom prst="rect">
              <a:avLst/>
            </a:prstGeom>
            <a:noFill/>
            <a:ln>
              <a:noFill/>
            </a:ln>
          </p:spPr>
        </p:pic>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grpSp>
        <p:nvGrpSpPr>
          <p:cNvPr id="694" name="Google Shape;694;p67"/>
          <p:cNvGrpSpPr/>
          <p:nvPr/>
        </p:nvGrpSpPr>
        <p:grpSpPr>
          <a:xfrm>
            <a:off x="1631950" y="209551"/>
            <a:ext cx="8928100" cy="6275387"/>
            <a:chOff x="107704" y="210312"/>
            <a:chExt cx="8928592" cy="6274894"/>
          </a:xfrm>
        </p:grpSpPr>
        <p:sp>
          <p:nvSpPr>
            <p:cNvPr id="695" name="Google Shape;695;p67"/>
            <p:cNvSpPr txBox="1"/>
            <p:nvPr/>
          </p:nvSpPr>
          <p:spPr>
            <a:xfrm>
              <a:off x="137160" y="210312"/>
              <a:ext cx="8686800"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Participation in team sports</a:t>
              </a:r>
              <a:endParaRPr sz="1800">
                <a:solidFill>
                  <a:schemeClr val="dk1"/>
                </a:solidFill>
                <a:latin typeface="Century Gothic"/>
                <a:ea typeface="Century Gothic"/>
                <a:cs typeface="Century Gothic"/>
                <a:sym typeface="Century Gothic"/>
              </a:endParaRPr>
            </a:p>
          </p:txBody>
        </p:sp>
        <p:sp>
          <p:nvSpPr>
            <p:cNvPr id="696" name="Google Shape;696;p67"/>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697" name="Google Shape;697;p67"/>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698" name="Google Shape;698;p67"/>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699" name="Google Shape;699;p6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700" name="Google Shape;700;p67"/>
            <p:cNvPicPr preferRelativeResize="0"/>
            <p:nvPr/>
          </p:nvPicPr>
          <p:blipFill rotWithShape="1">
            <a:blip r:embed="rId3">
              <a:alphaModFix/>
            </a:blip>
            <a:srcRect b="0" l="0" r="0" t="0"/>
            <a:stretch/>
          </p:blipFill>
          <p:spPr>
            <a:xfrm>
              <a:off x="4760158" y="3898057"/>
              <a:ext cx="4276138" cy="2587149"/>
            </a:xfrm>
            <a:prstGeom prst="rect">
              <a:avLst/>
            </a:prstGeom>
            <a:noFill/>
            <a:ln>
              <a:noFill/>
            </a:ln>
          </p:spPr>
        </p:pic>
        <p:pic>
          <p:nvPicPr>
            <p:cNvPr id="701" name="Google Shape;701;p67"/>
            <p:cNvPicPr preferRelativeResize="0"/>
            <p:nvPr/>
          </p:nvPicPr>
          <p:blipFill rotWithShape="1">
            <a:blip r:embed="rId4">
              <a:alphaModFix/>
            </a:blip>
            <a:srcRect b="0" l="0" r="0" t="0"/>
            <a:stretch/>
          </p:blipFill>
          <p:spPr>
            <a:xfrm>
              <a:off x="107704" y="3898056"/>
              <a:ext cx="4601456" cy="2587149"/>
            </a:xfrm>
            <a:prstGeom prst="rect">
              <a:avLst/>
            </a:prstGeom>
            <a:noFill/>
            <a:ln>
              <a:noFill/>
            </a:ln>
          </p:spPr>
        </p:pic>
        <p:pic>
          <p:nvPicPr>
            <p:cNvPr id="702" name="Google Shape;702;p67"/>
            <p:cNvPicPr preferRelativeResize="0"/>
            <p:nvPr/>
          </p:nvPicPr>
          <p:blipFill rotWithShape="1">
            <a:blip r:embed="rId5">
              <a:alphaModFix/>
            </a:blip>
            <a:srcRect b="0" l="0" r="0" t="0"/>
            <a:stretch/>
          </p:blipFill>
          <p:spPr>
            <a:xfrm>
              <a:off x="107704" y="1042911"/>
              <a:ext cx="4601456" cy="2460426"/>
            </a:xfrm>
            <a:prstGeom prst="rect">
              <a:avLst/>
            </a:prstGeom>
            <a:noFill/>
            <a:ln>
              <a:noFill/>
            </a:ln>
          </p:spPr>
        </p:pic>
        <p:pic>
          <p:nvPicPr>
            <p:cNvPr id="703" name="Google Shape;703;p67"/>
            <p:cNvPicPr preferRelativeResize="0"/>
            <p:nvPr/>
          </p:nvPicPr>
          <p:blipFill rotWithShape="1">
            <a:blip r:embed="rId6">
              <a:alphaModFix/>
            </a:blip>
            <a:srcRect b="0" l="0" r="0" t="0"/>
            <a:stretch/>
          </p:blipFill>
          <p:spPr>
            <a:xfrm>
              <a:off x="4760158" y="1048699"/>
              <a:ext cx="4276138" cy="2454638"/>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grpSp>
        <p:nvGrpSpPr>
          <p:cNvPr id="709" name="Google Shape;709;p68"/>
          <p:cNvGrpSpPr/>
          <p:nvPr/>
        </p:nvGrpSpPr>
        <p:grpSpPr>
          <a:xfrm>
            <a:off x="1661404" y="209551"/>
            <a:ext cx="9424488" cy="6359444"/>
            <a:chOff x="137160" y="210312"/>
            <a:chExt cx="9425010" cy="6358931"/>
          </a:xfrm>
        </p:grpSpPr>
        <p:sp>
          <p:nvSpPr>
            <p:cNvPr id="710" name="Google Shape;710;p68"/>
            <p:cNvSpPr txBox="1"/>
            <p:nvPr/>
          </p:nvSpPr>
          <p:spPr>
            <a:xfrm>
              <a:off x="137160" y="210312"/>
              <a:ext cx="8686800"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Participation in team sports</a:t>
              </a:r>
              <a:endParaRPr sz="1800">
                <a:solidFill>
                  <a:schemeClr val="dk1"/>
                </a:solidFill>
                <a:latin typeface="Century Gothic"/>
                <a:ea typeface="Century Gothic"/>
                <a:cs typeface="Century Gothic"/>
                <a:sym typeface="Century Gothic"/>
              </a:endParaRPr>
            </a:p>
          </p:txBody>
        </p:sp>
        <p:sp>
          <p:nvSpPr>
            <p:cNvPr id="711" name="Google Shape;711;p68"/>
            <p:cNvSpPr txBox="1"/>
            <p:nvPr/>
          </p:nvSpPr>
          <p:spPr>
            <a:xfrm>
              <a:off x="3286203" y="1178392"/>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712" name="Google Shape;712;p68"/>
            <p:cNvPicPr preferRelativeResize="0"/>
            <p:nvPr/>
          </p:nvPicPr>
          <p:blipFill rotWithShape="1">
            <a:blip r:embed="rId3">
              <a:alphaModFix/>
            </a:blip>
            <a:srcRect b="0" l="0" r="0" t="0"/>
            <a:stretch/>
          </p:blipFill>
          <p:spPr>
            <a:xfrm>
              <a:off x="137160" y="1529650"/>
              <a:ext cx="9425010" cy="5039593"/>
            </a:xfrm>
            <a:prstGeom prst="rect">
              <a:avLst/>
            </a:prstGeom>
            <a:noFill/>
            <a:ln>
              <a:noFill/>
            </a:ln>
          </p:spPr>
        </p:pic>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grpSp>
        <p:nvGrpSpPr>
          <p:cNvPr id="718" name="Google Shape;718;p69"/>
          <p:cNvGrpSpPr/>
          <p:nvPr/>
        </p:nvGrpSpPr>
        <p:grpSpPr>
          <a:xfrm>
            <a:off x="1661404" y="209551"/>
            <a:ext cx="8778822" cy="6262497"/>
            <a:chOff x="137160" y="210312"/>
            <a:chExt cx="8779305" cy="6261994"/>
          </a:xfrm>
        </p:grpSpPr>
        <p:sp>
          <p:nvSpPr>
            <p:cNvPr id="719" name="Google Shape;719;p69"/>
            <p:cNvSpPr txBox="1"/>
            <p:nvPr/>
          </p:nvSpPr>
          <p:spPr>
            <a:xfrm>
              <a:off x="137160" y="210312"/>
              <a:ext cx="8686800"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Participation in team sports</a:t>
              </a:r>
              <a:endParaRPr sz="1800">
                <a:solidFill>
                  <a:schemeClr val="dk1"/>
                </a:solidFill>
                <a:latin typeface="Century Gothic"/>
                <a:ea typeface="Century Gothic"/>
                <a:cs typeface="Century Gothic"/>
                <a:sym typeface="Century Gothic"/>
              </a:endParaRPr>
            </a:p>
          </p:txBody>
        </p:sp>
        <p:sp>
          <p:nvSpPr>
            <p:cNvPr id="720" name="Google Shape;720;p69"/>
            <p:cNvSpPr txBox="1"/>
            <p:nvPr/>
          </p:nvSpPr>
          <p:spPr>
            <a:xfrm>
              <a:off x="3105150" y="934275"/>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721" name="Google Shape;721;p69"/>
            <p:cNvPicPr preferRelativeResize="0"/>
            <p:nvPr/>
          </p:nvPicPr>
          <p:blipFill rotWithShape="1">
            <a:blip r:embed="rId3">
              <a:alphaModFix/>
            </a:blip>
            <a:srcRect b="0" l="0" r="0" t="0"/>
            <a:stretch/>
          </p:blipFill>
          <p:spPr>
            <a:xfrm>
              <a:off x="137160" y="1432711"/>
              <a:ext cx="8779305" cy="503959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Geographic distribution </a:t>
            </a:r>
            <a:r>
              <a:rPr b="1" lang="en-US" sz="2800">
                <a:solidFill>
                  <a:srgbClr val="FFFFFF"/>
                </a:solidFill>
                <a:latin typeface="Century Gothic"/>
                <a:ea typeface="Century Gothic"/>
                <a:cs typeface="Century Gothic"/>
                <a:sym typeface="Century Gothic"/>
              </a:rPr>
              <a:t>of Nova Scotia sample</a:t>
            </a:r>
            <a:endParaRPr sz="1800">
              <a:solidFill>
                <a:schemeClr val="dk1"/>
              </a:solidFill>
              <a:latin typeface="Century Gothic"/>
              <a:ea typeface="Century Gothic"/>
              <a:cs typeface="Century Gothic"/>
              <a:sym typeface="Century Gothic"/>
            </a:endParaRPr>
          </a:p>
        </p:txBody>
      </p:sp>
      <p:pic>
        <p:nvPicPr>
          <p:cNvPr id="145" name="Google Shape;145;p7"/>
          <p:cNvPicPr preferRelativeResize="0"/>
          <p:nvPr/>
        </p:nvPicPr>
        <p:blipFill rotWithShape="1">
          <a:blip r:embed="rId3">
            <a:alphaModFix/>
          </a:blip>
          <a:srcRect b="0" l="0" r="0" t="0"/>
          <a:stretch/>
        </p:blipFill>
        <p:spPr>
          <a:xfrm>
            <a:off x="2217738" y="846138"/>
            <a:ext cx="7559675" cy="561498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grpSp>
        <p:nvGrpSpPr>
          <p:cNvPr id="727" name="Google Shape;727;p70"/>
          <p:cNvGrpSpPr/>
          <p:nvPr/>
        </p:nvGrpSpPr>
        <p:grpSpPr>
          <a:xfrm>
            <a:off x="1661404" y="209551"/>
            <a:ext cx="8962819" cy="6159095"/>
            <a:chOff x="137160" y="210312"/>
            <a:chExt cx="8963314" cy="6158603"/>
          </a:xfrm>
        </p:grpSpPr>
        <p:sp>
          <p:nvSpPr>
            <p:cNvPr id="728" name="Google Shape;728;p70"/>
            <p:cNvSpPr txBox="1"/>
            <p:nvPr/>
          </p:nvSpPr>
          <p:spPr>
            <a:xfrm>
              <a:off x="137160" y="210312"/>
              <a:ext cx="8686800"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Participation in team sports</a:t>
              </a:r>
              <a:endParaRPr sz="1800">
                <a:solidFill>
                  <a:schemeClr val="dk1"/>
                </a:solidFill>
                <a:latin typeface="Century Gothic"/>
                <a:ea typeface="Century Gothic"/>
                <a:cs typeface="Century Gothic"/>
                <a:sym typeface="Century Gothic"/>
              </a:endParaRPr>
            </a:p>
          </p:txBody>
        </p:sp>
        <p:sp>
          <p:nvSpPr>
            <p:cNvPr id="729" name="Google Shape;729;p70"/>
            <p:cNvSpPr txBox="1"/>
            <p:nvPr/>
          </p:nvSpPr>
          <p:spPr>
            <a:xfrm>
              <a:off x="2695350" y="1019791"/>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730" name="Google Shape;730;p70"/>
            <p:cNvPicPr preferRelativeResize="0"/>
            <p:nvPr/>
          </p:nvPicPr>
          <p:blipFill rotWithShape="1">
            <a:blip r:embed="rId3">
              <a:alphaModFix/>
            </a:blip>
            <a:srcRect b="0" l="0" r="0" t="0"/>
            <a:stretch/>
          </p:blipFill>
          <p:spPr>
            <a:xfrm>
              <a:off x="137160" y="1329317"/>
              <a:ext cx="8963314" cy="5039598"/>
            </a:xfrm>
            <a:prstGeom prst="rect">
              <a:avLst/>
            </a:prstGeom>
            <a:noFill/>
            <a:ln>
              <a:noFill/>
            </a:ln>
          </p:spPr>
        </p:pic>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grpSp>
        <p:nvGrpSpPr>
          <p:cNvPr id="736" name="Google Shape;736;p71"/>
          <p:cNvGrpSpPr/>
          <p:nvPr/>
        </p:nvGrpSpPr>
        <p:grpSpPr>
          <a:xfrm>
            <a:off x="1661404" y="209551"/>
            <a:ext cx="8686335" cy="6438898"/>
            <a:chOff x="137160" y="210312"/>
            <a:chExt cx="8686800" cy="6438384"/>
          </a:xfrm>
        </p:grpSpPr>
        <p:sp>
          <p:nvSpPr>
            <p:cNvPr id="737" name="Google Shape;737;p71"/>
            <p:cNvSpPr txBox="1"/>
            <p:nvPr/>
          </p:nvSpPr>
          <p:spPr>
            <a:xfrm>
              <a:off x="137160" y="210312"/>
              <a:ext cx="8686800" cy="50252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Participation in team sports</a:t>
              </a:r>
              <a:endParaRPr sz="1800">
                <a:solidFill>
                  <a:schemeClr val="dk1"/>
                </a:solidFill>
                <a:latin typeface="Century Gothic"/>
                <a:ea typeface="Century Gothic"/>
                <a:cs typeface="Century Gothic"/>
                <a:sym typeface="Century Gothic"/>
              </a:endParaRPr>
            </a:p>
          </p:txBody>
        </p:sp>
        <p:sp>
          <p:nvSpPr>
            <p:cNvPr id="738" name="Google Shape;738;p71"/>
            <p:cNvSpPr txBox="1"/>
            <p:nvPr/>
          </p:nvSpPr>
          <p:spPr>
            <a:xfrm>
              <a:off x="2648527" y="1056687"/>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739" name="Google Shape;739;p71"/>
            <p:cNvPicPr preferRelativeResize="0"/>
            <p:nvPr/>
          </p:nvPicPr>
          <p:blipFill rotWithShape="1">
            <a:blip r:embed="rId3">
              <a:alphaModFix/>
            </a:blip>
            <a:srcRect b="0" l="0" r="0" t="0"/>
            <a:stretch/>
          </p:blipFill>
          <p:spPr>
            <a:xfrm>
              <a:off x="137160" y="1609098"/>
              <a:ext cx="8329623" cy="5039598"/>
            </a:xfrm>
            <a:prstGeom prst="rect">
              <a:avLst/>
            </a:prstGeom>
            <a:noFill/>
            <a:ln>
              <a:noFill/>
            </a:ln>
          </p:spPr>
        </p:pic>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2"/>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Playing a musical instrument</a:t>
            </a:r>
            <a:endParaRPr sz="1800">
              <a:solidFill>
                <a:schemeClr val="dk1"/>
              </a:solidFill>
              <a:latin typeface="Century Gothic"/>
              <a:ea typeface="Century Gothic"/>
              <a:cs typeface="Century Gothic"/>
              <a:sym typeface="Century Gothic"/>
            </a:endParaRPr>
          </a:p>
        </p:txBody>
      </p:sp>
      <p:grpSp>
        <p:nvGrpSpPr>
          <p:cNvPr id="746" name="Google Shape;746;p72"/>
          <p:cNvGrpSpPr/>
          <p:nvPr/>
        </p:nvGrpSpPr>
        <p:grpSpPr>
          <a:xfrm>
            <a:off x="1657350" y="760412"/>
            <a:ext cx="8877300" cy="5753100"/>
            <a:chOff x="133350" y="759810"/>
            <a:chExt cx="8877302" cy="5753532"/>
          </a:xfrm>
        </p:grpSpPr>
        <p:sp>
          <p:nvSpPr>
            <p:cNvPr id="747" name="Google Shape;747;p72"/>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748" name="Google Shape;748;p72"/>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749" name="Google Shape;749;p72"/>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750" name="Google Shape;750;p7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751" name="Google Shape;751;p72"/>
            <p:cNvPicPr preferRelativeResize="0"/>
            <p:nvPr/>
          </p:nvPicPr>
          <p:blipFill rotWithShape="1">
            <a:blip r:embed="rId3">
              <a:alphaModFix/>
            </a:blip>
            <a:srcRect b="0" l="0" r="0" t="0"/>
            <a:stretch/>
          </p:blipFill>
          <p:spPr>
            <a:xfrm>
              <a:off x="4572003" y="3963167"/>
              <a:ext cx="4438649" cy="2550175"/>
            </a:xfrm>
            <a:prstGeom prst="rect">
              <a:avLst/>
            </a:prstGeom>
            <a:noFill/>
            <a:ln>
              <a:noFill/>
            </a:ln>
          </p:spPr>
        </p:pic>
        <p:pic>
          <p:nvPicPr>
            <p:cNvPr id="752" name="Google Shape;752;p72"/>
            <p:cNvPicPr preferRelativeResize="0"/>
            <p:nvPr/>
          </p:nvPicPr>
          <p:blipFill rotWithShape="1">
            <a:blip r:embed="rId4">
              <a:alphaModFix/>
            </a:blip>
            <a:srcRect b="0" l="0" r="0" t="0"/>
            <a:stretch/>
          </p:blipFill>
          <p:spPr>
            <a:xfrm>
              <a:off x="133350" y="3902558"/>
              <a:ext cx="4374988" cy="2610784"/>
            </a:xfrm>
            <a:prstGeom prst="rect">
              <a:avLst/>
            </a:prstGeom>
            <a:noFill/>
            <a:ln>
              <a:noFill/>
            </a:ln>
          </p:spPr>
        </p:pic>
        <p:pic>
          <p:nvPicPr>
            <p:cNvPr id="753" name="Google Shape;753;p72"/>
            <p:cNvPicPr preferRelativeResize="0"/>
            <p:nvPr/>
          </p:nvPicPr>
          <p:blipFill rotWithShape="1">
            <a:blip r:embed="rId5">
              <a:alphaModFix/>
            </a:blip>
            <a:srcRect b="0" l="0" r="0" t="0"/>
            <a:stretch/>
          </p:blipFill>
          <p:spPr>
            <a:xfrm>
              <a:off x="133350" y="1083779"/>
              <a:ext cx="4438649" cy="2344961"/>
            </a:xfrm>
            <a:prstGeom prst="rect">
              <a:avLst/>
            </a:prstGeom>
            <a:noFill/>
            <a:ln>
              <a:noFill/>
            </a:ln>
          </p:spPr>
        </p:pic>
        <p:pic>
          <p:nvPicPr>
            <p:cNvPr id="754" name="Google Shape;754;p72"/>
            <p:cNvPicPr preferRelativeResize="0"/>
            <p:nvPr/>
          </p:nvPicPr>
          <p:blipFill rotWithShape="1">
            <a:blip r:embed="rId6">
              <a:alphaModFix/>
            </a:blip>
            <a:srcRect b="0" l="0" r="0" t="0"/>
            <a:stretch/>
          </p:blipFill>
          <p:spPr>
            <a:xfrm>
              <a:off x="4572000" y="1083780"/>
              <a:ext cx="4438649" cy="2344960"/>
            </a:xfrm>
            <a:prstGeom prst="rect">
              <a:avLst/>
            </a:prstGeom>
            <a:noFill/>
            <a:ln>
              <a:noFill/>
            </a:ln>
          </p:spPr>
        </p:pic>
      </p:gr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73"/>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Playing a musical instrument</a:t>
            </a:r>
            <a:endParaRPr sz="1800">
              <a:solidFill>
                <a:schemeClr val="dk1"/>
              </a:solidFill>
              <a:latin typeface="Century Gothic"/>
              <a:ea typeface="Century Gothic"/>
              <a:cs typeface="Century Gothic"/>
              <a:sym typeface="Century Gothic"/>
            </a:endParaRPr>
          </a:p>
        </p:txBody>
      </p:sp>
      <p:grpSp>
        <p:nvGrpSpPr>
          <p:cNvPr id="761" name="Google Shape;761;p73"/>
          <p:cNvGrpSpPr/>
          <p:nvPr/>
        </p:nvGrpSpPr>
        <p:grpSpPr>
          <a:xfrm>
            <a:off x="1660525" y="1199324"/>
            <a:ext cx="8382531" cy="5040000"/>
            <a:chOff x="133350" y="759810"/>
            <a:chExt cx="4438649" cy="2668930"/>
          </a:xfrm>
        </p:grpSpPr>
        <p:sp>
          <p:nvSpPr>
            <p:cNvPr id="762" name="Google Shape;762;p7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763" name="Google Shape;763;p73"/>
            <p:cNvPicPr preferRelativeResize="0"/>
            <p:nvPr/>
          </p:nvPicPr>
          <p:blipFill rotWithShape="1">
            <a:blip r:embed="rId3">
              <a:alphaModFix/>
            </a:blip>
            <a:srcRect b="0" l="0" r="0" t="0"/>
            <a:stretch/>
          </p:blipFill>
          <p:spPr>
            <a:xfrm>
              <a:off x="133350" y="1083779"/>
              <a:ext cx="4438649" cy="2344961"/>
            </a:xfrm>
            <a:prstGeom prst="rect">
              <a:avLst/>
            </a:prstGeom>
            <a:noFill/>
            <a:ln>
              <a:noFill/>
            </a:ln>
          </p:spPr>
        </p:pic>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74"/>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Playing a musical instrument</a:t>
            </a:r>
            <a:endParaRPr sz="1800">
              <a:solidFill>
                <a:schemeClr val="dk1"/>
              </a:solidFill>
              <a:latin typeface="Century Gothic"/>
              <a:ea typeface="Century Gothic"/>
              <a:cs typeface="Century Gothic"/>
              <a:sym typeface="Century Gothic"/>
            </a:endParaRPr>
          </a:p>
        </p:txBody>
      </p:sp>
      <p:grpSp>
        <p:nvGrpSpPr>
          <p:cNvPr id="770" name="Google Shape;770;p74"/>
          <p:cNvGrpSpPr/>
          <p:nvPr/>
        </p:nvGrpSpPr>
        <p:grpSpPr>
          <a:xfrm>
            <a:off x="1660525" y="1412380"/>
            <a:ext cx="8420046" cy="5040000"/>
            <a:chOff x="4572000" y="771700"/>
            <a:chExt cx="4438649" cy="2657040"/>
          </a:xfrm>
        </p:grpSpPr>
        <p:sp>
          <p:nvSpPr>
            <p:cNvPr id="771" name="Google Shape;771;p74"/>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772" name="Google Shape;772;p74"/>
            <p:cNvPicPr preferRelativeResize="0"/>
            <p:nvPr/>
          </p:nvPicPr>
          <p:blipFill rotWithShape="1">
            <a:blip r:embed="rId3">
              <a:alphaModFix/>
            </a:blip>
            <a:srcRect b="0" l="0" r="0" t="0"/>
            <a:stretch/>
          </p:blipFill>
          <p:spPr>
            <a:xfrm>
              <a:off x="4572000" y="1083780"/>
              <a:ext cx="4438649" cy="2344960"/>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75"/>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Playing a musical instrument</a:t>
            </a:r>
            <a:endParaRPr sz="1800">
              <a:solidFill>
                <a:schemeClr val="dk1"/>
              </a:solidFill>
              <a:latin typeface="Century Gothic"/>
              <a:ea typeface="Century Gothic"/>
              <a:cs typeface="Century Gothic"/>
              <a:sym typeface="Century Gothic"/>
            </a:endParaRPr>
          </a:p>
        </p:txBody>
      </p:sp>
      <p:grpSp>
        <p:nvGrpSpPr>
          <p:cNvPr id="779" name="Google Shape;779;p75"/>
          <p:cNvGrpSpPr/>
          <p:nvPr/>
        </p:nvGrpSpPr>
        <p:grpSpPr>
          <a:xfrm>
            <a:off x="1660525" y="1266793"/>
            <a:ext cx="7636164" cy="5040000"/>
            <a:chOff x="133350" y="3625559"/>
            <a:chExt cx="4374988" cy="2887783"/>
          </a:xfrm>
        </p:grpSpPr>
        <p:sp>
          <p:nvSpPr>
            <p:cNvPr id="780" name="Google Shape;780;p75"/>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781" name="Google Shape;781;p75"/>
            <p:cNvPicPr preferRelativeResize="0"/>
            <p:nvPr/>
          </p:nvPicPr>
          <p:blipFill rotWithShape="1">
            <a:blip r:embed="rId3">
              <a:alphaModFix/>
            </a:blip>
            <a:srcRect b="0" l="0" r="0" t="0"/>
            <a:stretch/>
          </p:blipFill>
          <p:spPr>
            <a:xfrm>
              <a:off x="133350" y="3902558"/>
              <a:ext cx="4374988" cy="2610784"/>
            </a:xfrm>
            <a:prstGeom prst="rect">
              <a:avLst/>
            </a:prstGeom>
            <a:noFill/>
            <a:ln>
              <a:noFill/>
            </a:ln>
          </p:spPr>
        </p:pic>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76"/>
          <p:cNvSpPr txBox="1"/>
          <p:nvPr/>
        </p:nvSpPr>
        <p:spPr>
          <a:xfrm>
            <a:off x="1660525" y="209551"/>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Playing a musical instrument</a:t>
            </a:r>
            <a:endParaRPr sz="1800">
              <a:solidFill>
                <a:schemeClr val="dk1"/>
              </a:solidFill>
              <a:latin typeface="Century Gothic"/>
              <a:ea typeface="Century Gothic"/>
              <a:cs typeface="Century Gothic"/>
              <a:sym typeface="Century Gothic"/>
            </a:endParaRPr>
          </a:p>
        </p:txBody>
      </p:sp>
      <p:grpSp>
        <p:nvGrpSpPr>
          <p:cNvPr id="788" name="Google Shape;788;p76"/>
          <p:cNvGrpSpPr/>
          <p:nvPr/>
        </p:nvGrpSpPr>
        <p:grpSpPr>
          <a:xfrm>
            <a:off x="1660525" y="1431385"/>
            <a:ext cx="7747298" cy="5040000"/>
            <a:chOff x="4572003" y="3625559"/>
            <a:chExt cx="4438649" cy="2887783"/>
          </a:xfrm>
        </p:grpSpPr>
        <p:sp>
          <p:nvSpPr>
            <p:cNvPr id="789" name="Google Shape;789;p76"/>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790" name="Google Shape;790;p76"/>
            <p:cNvPicPr preferRelativeResize="0"/>
            <p:nvPr/>
          </p:nvPicPr>
          <p:blipFill rotWithShape="1">
            <a:blip r:embed="rId3">
              <a:alphaModFix/>
            </a:blip>
            <a:srcRect b="0" l="0" r="0" t="0"/>
            <a:stretch/>
          </p:blipFill>
          <p:spPr>
            <a:xfrm>
              <a:off x="4572003" y="3963167"/>
              <a:ext cx="4438649" cy="2550175"/>
            </a:xfrm>
            <a:prstGeom prst="rect">
              <a:avLst/>
            </a:prstGeom>
            <a:noFill/>
            <a:ln>
              <a:noFill/>
            </a:ln>
          </p:spPr>
        </p:pic>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77"/>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Facility use in Nova Scotia</a:t>
            </a:r>
            <a:endParaRPr sz="1800">
              <a:solidFill>
                <a:schemeClr val="dk1"/>
              </a:solidFill>
              <a:latin typeface="Century Gothic"/>
              <a:ea typeface="Century Gothic"/>
              <a:cs typeface="Century Gothic"/>
              <a:sym typeface="Century Gothic"/>
            </a:endParaRPr>
          </a:p>
        </p:txBody>
      </p:sp>
      <p:sp>
        <p:nvSpPr>
          <p:cNvPr id="797" name="Google Shape;797;p77"/>
          <p:cNvSpPr txBox="1"/>
          <p:nvPr/>
        </p:nvSpPr>
        <p:spPr>
          <a:xfrm>
            <a:off x="4292601" y="782638"/>
            <a:ext cx="4910137"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Use of Recreation and Cultural Facilities</a:t>
            </a:r>
            <a:endParaRPr sz="1800">
              <a:solidFill>
                <a:schemeClr val="dk1"/>
              </a:solidFill>
              <a:latin typeface="Calibri"/>
              <a:ea typeface="Calibri"/>
              <a:cs typeface="Calibri"/>
              <a:sym typeface="Calibri"/>
            </a:endParaRPr>
          </a:p>
        </p:txBody>
      </p:sp>
      <p:pic>
        <p:nvPicPr>
          <p:cNvPr id="798" name="Google Shape;798;p77"/>
          <p:cNvPicPr preferRelativeResize="0"/>
          <p:nvPr/>
        </p:nvPicPr>
        <p:blipFill rotWithShape="1">
          <a:blip r:embed="rId3">
            <a:alphaModFix/>
          </a:blip>
          <a:srcRect b="0" l="0" r="0" t="0"/>
          <a:stretch/>
        </p:blipFill>
        <p:spPr>
          <a:xfrm>
            <a:off x="1663700" y="1152526"/>
            <a:ext cx="8686800" cy="50196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78"/>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accessibility of facilities by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805" name="Google Shape;805;p78"/>
          <p:cNvGrpSpPr/>
          <p:nvPr/>
        </p:nvGrpSpPr>
        <p:grpSpPr>
          <a:xfrm>
            <a:off x="1752600" y="1103312"/>
            <a:ext cx="8686800" cy="5029200"/>
            <a:chOff x="138111" y="1143000"/>
            <a:chExt cx="8686800" cy="5029200"/>
          </a:xfrm>
        </p:grpSpPr>
        <p:pic>
          <p:nvPicPr>
            <p:cNvPr id="806" name="Google Shape;806;p78"/>
            <p:cNvPicPr preferRelativeResize="0"/>
            <p:nvPr/>
          </p:nvPicPr>
          <p:blipFill rotWithShape="1">
            <a:blip r:embed="rId3">
              <a:alphaModFix/>
            </a:blip>
            <a:srcRect b="0" l="0" r="0" t="0"/>
            <a:stretch/>
          </p:blipFill>
          <p:spPr>
            <a:xfrm>
              <a:off x="138111" y="1143000"/>
              <a:ext cx="8686800" cy="5029200"/>
            </a:xfrm>
            <a:prstGeom prst="rect">
              <a:avLst/>
            </a:prstGeom>
            <a:noFill/>
            <a:ln>
              <a:noFill/>
            </a:ln>
          </p:spPr>
        </p:pic>
        <p:grpSp>
          <p:nvGrpSpPr>
            <p:cNvPr id="807" name="Google Shape;807;p78"/>
            <p:cNvGrpSpPr/>
            <p:nvPr/>
          </p:nvGrpSpPr>
          <p:grpSpPr>
            <a:xfrm>
              <a:off x="1343025" y="3150300"/>
              <a:ext cx="7043891" cy="1451197"/>
              <a:chOff x="1209675" y="3216975"/>
              <a:chExt cx="7043891" cy="1451197"/>
            </a:xfrm>
          </p:grpSpPr>
          <p:cxnSp>
            <p:nvCxnSpPr>
              <p:cNvPr id="808" name="Google Shape;808;p78"/>
              <p:cNvCxnSpPr/>
              <p:nvPr/>
            </p:nvCxnSpPr>
            <p:spPr>
              <a:xfrm>
                <a:off x="1677551" y="3643313"/>
                <a:ext cx="6576015" cy="1024859"/>
              </a:xfrm>
              <a:prstGeom prst="straightConnector1">
                <a:avLst/>
              </a:prstGeom>
              <a:noFill/>
              <a:ln cap="flat" cmpd="sng" w="28575">
                <a:solidFill>
                  <a:srgbClr val="C00000"/>
                </a:solidFill>
                <a:prstDash val="solid"/>
                <a:miter lim="800000"/>
                <a:headEnd len="sm" w="sm" type="none"/>
                <a:tailEnd len="lg" w="lg" type="stealth"/>
              </a:ln>
            </p:spPr>
          </p:cxnSp>
          <p:cxnSp>
            <p:nvCxnSpPr>
              <p:cNvPr id="809" name="Google Shape;809;p78"/>
              <p:cNvCxnSpPr/>
              <p:nvPr/>
            </p:nvCxnSpPr>
            <p:spPr>
              <a:xfrm flipH="1" rot="10800000">
                <a:off x="1209675" y="3216975"/>
                <a:ext cx="6709594" cy="688276"/>
              </a:xfrm>
              <a:prstGeom prst="straightConnector1">
                <a:avLst/>
              </a:prstGeom>
              <a:noFill/>
              <a:ln cap="flat" cmpd="sng" w="28575">
                <a:solidFill>
                  <a:srgbClr val="C00000"/>
                </a:solidFill>
                <a:prstDash val="solid"/>
                <a:miter lim="800000"/>
                <a:headEnd len="sm" w="sm" type="none"/>
                <a:tailEnd len="lg" w="lg" type="stealth"/>
              </a:ln>
            </p:spPr>
          </p:cxnSp>
        </p:gr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7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accessibility of facilities by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816" name="Google Shape;816;p79"/>
          <p:cNvGrpSpPr/>
          <p:nvPr/>
        </p:nvGrpSpPr>
        <p:grpSpPr>
          <a:xfrm>
            <a:off x="1752600" y="1143000"/>
            <a:ext cx="8686800" cy="5029200"/>
            <a:chOff x="138111" y="1143000"/>
            <a:chExt cx="8686800" cy="5029199"/>
          </a:xfrm>
        </p:grpSpPr>
        <p:pic>
          <p:nvPicPr>
            <p:cNvPr id="817" name="Google Shape;817;p79"/>
            <p:cNvPicPr preferRelativeResize="0"/>
            <p:nvPr/>
          </p:nvPicPr>
          <p:blipFill rotWithShape="1">
            <a:blip r:embed="rId3">
              <a:alphaModFix/>
            </a:blip>
            <a:srcRect b="0" l="0" r="0" t="0"/>
            <a:stretch/>
          </p:blipFill>
          <p:spPr>
            <a:xfrm>
              <a:off x="138111" y="1143000"/>
              <a:ext cx="8686800" cy="5029199"/>
            </a:xfrm>
            <a:prstGeom prst="rect">
              <a:avLst/>
            </a:prstGeom>
            <a:noFill/>
            <a:ln>
              <a:noFill/>
            </a:ln>
          </p:spPr>
        </p:pic>
        <p:grpSp>
          <p:nvGrpSpPr>
            <p:cNvPr id="818" name="Google Shape;818;p79"/>
            <p:cNvGrpSpPr/>
            <p:nvPr/>
          </p:nvGrpSpPr>
          <p:grpSpPr>
            <a:xfrm>
              <a:off x="1366684" y="3205316"/>
              <a:ext cx="7098890" cy="1101213"/>
              <a:chOff x="1366684" y="3205316"/>
              <a:chExt cx="7098890" cy="1101213"/>
            </a:xfrm>
          </p:grpSpPr>
          <p:cxnSp>
            <p:nvCxnSpPr>
              <p:cNvPr id="819" name="Google Shape;819;p79"/>
              <p:cNvCxnSpPr/>
              <p:nvPr/>
            </p:nvCxnSpPr>
            <p:spPr>
              <a:xfrm flipH="1" rot="10800000">
                <a:off x="1366684" y="3205316"/>
                <a:ext cx="6636774" cy="334297"/>
              </a:xfrm>
              <a:prstGeom prst="straightConnector1">
                <a:avLst/>
              </a:prstGeom>
              <a:noFill/>
              <a:ln cap="flat" cmpd="sng" w="28575">
                <a:solidFill>
                  <a:srgbClr val="C00000"/>
                </a:solidFill>
                <a:prstDash val="solid"/>
                <a:miter lim="800000"/>
                <a:headEnd len="sm" w="sm" type="none"/>
                <a:tailEnd len="lg" w="lg" type="stealth"/>
              </a:ln>
            </p:spPr>
          </p:cxnSp>
          <p:cxnSp>
            <p:nvCxnSpPr>
              <p:cNvPr id="820" name="Google Shape;820;p79"/>
              <p:cNvCxnSpPr/>
              <p:nvPr/>
            </p:nvCxnSpPr>
            <p:spPr>
              <a:xfrm>
                <a:off x="2113935" y="3965951"/>
                <a:ext cx="6351639" cy="340578"/>
              </a:xfrm>
              <a:prstGeom prst="straightConnector1">
                <a:avLst/>
              </a:prstGeom>
              <a:noFill/>
              <a:ln cap="flat" cmpd="sng" w="28575">
                <a:solidFill>
                  <a:srgbClr val="C00000"/>
                </a:solidFill>
                <a:prstDash val="solid"/>
                <a:miter lim="800000"/>
                <a:headEnd len="sm" w="sm" type="none"/>
                <a:tailEnd len="lg" w="lg" type="stealth"/>
              </a:ln>
            </p:spPr>
          </p:cxn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8"/>
          <p:cNvGrpSpPr/>
          <p:nvPr/>
        </p:nvGrpSpPr>
        <p:grpSpPr>
          <a:xfrm>
            <a:off x="1524001" y="2938462"/>
            <a:ext cx="8899525" cy="1477962"/>
            <a:chOff x="0" y="2939143"/>
            <a:chExt cx="8899071" cy="1477736"/>
          </a:xfrm>
        </p:grpSpPr>
        <p:sp>
          <p:nvSpPr>
            <p:cNvPr id="152" name="Google Shape;152;p8"/>
            <p:cNvSpPr txBox="1"/>
            <p:nvPr/>
          </p:nvSpPr>
          <p:spPr>
            <a:xfrm>
              <a:off x="0" y="2939143"/>
              <a:ext cx="8494713"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lang="en-US" sz="3600">
                  <a:solidFill>
                    <a:srgbClr val="FFFFFF"/>
                  </a:solidFill>
                  <a:latin typeface="Century Gothic"/>
                  <a:ea typeface="Century Gothic"/>
                  <a:cs typeface="Century Gothic"/>
                  <a:sym typeface="Century Gothic"/>
                </a:rPr>
                <a:t>Demographics and </a:t>
              </a:r>
              <a:r>
                <a:rPr lang="en-US" sz="36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cxnSp>
          <p:nvCxnSpPr>
            <p:cNvPr id="153" name="Google Shape;153;p8"/>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80"/>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accessibility of facilities by </a:t>
            </a:r>
            <a:r>
              <a:rPr b="1" i="1" lang="en-US" sz="2800">
                <a:solidFill>
                  <a:srgbClr val="FFFFFF"/>
                </a:solidFill>
                <a:latin typeface="Century Gothic"/>
                <a:ea typeface="Century Gothic"/>
                <a:cs typeface="Century Gothic"/>
                <a:sym typeface="Century Gothic"/>
              </a:rPr>
              <a:t>region</a:t>
            </a:r>
            <a:endParaRPr sz="1800">
              <a:solidFill>
                <a:schemeClr val="dk1"/>
              </a:solidFill>
              <a:latin typeface="Century Gothic"/>
              <a:ea typeface="Century Gothic"/>
              <a:cs typeface="Century Gothic"/>
              <a:sym typeface="Century Gothic"/>
            </a:endParaRPr>
          </a:p>
        </p:txBody>
      </p:sp>
      <p:pic>
        <p:nvPicPr>
          <p:cNvPr id="827" name="Google Shape;827;p80"/>
          <p:cNvPicPr preferRelativeResize="0"/>
          <p:nvPr/>
        </p:nvPicPr>
        <p:blipFill rotWithShape="1">
          <a:blip r:embed="rId3">
            <a:alphaModFix/>
          </a:blip>
          <a:srcRect b="0" l="0" r="0" t="0"/>
          <a:stretch/>
        </p:blipFill>
        <p:spPr>
          <a:xfrm>
            <a:off x="1752600" y="1123950"/>
            <a:ext cx="8686800" cy="504031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81"/>
          <p:cNvSpPr txBox="1"/>
          <p:nvPr/>
        </p:nvSpPr>
        <p:spPr>
          <a:xfrm>
            <a:off x="1662112" y="214312"/>
            <a:ext cx="8686800"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Perceived accessibility by </a:t>
            </a:r>
            <a:r>
              <a:rPr b="1" i="1" lang="en-US" sz="2800">
                <a:solidFill>
                  <a:srgbClr val="FFFFFF"/>
                </a:solidFill>
                <a:latin typeface="Century Gothic"/>
                <a:ea typeface="Century Gothic"/>
                <a:cs typeface="Century Gothic"/>
                <a:sym typeface="Century Gothic"/>
              </a:rPr>
              <a:t>living arrangement</a:t>
            </a:r>
            <a:endParaRPr sz="1800">
              <a:solidFill>
                <a:schemeClr val="dk1"/>
              </a:solidFill>
              <a:latin typeface="Century Gothic"/>
              <a:ea typeface="Century Gothic"/>
              <a:cs typeface="Century Gothic"/>
              <a:sym typeface="Century Gothic"/>
            </a:endParaRPr>
          </a:p>
        </p:txBody>
      </p:sp>
      <p:pic>
        <p:nvPicPr>
          <p:cNvPr id="834" name="Google Shape;834;p81"/>
          <p:cNvPicPr preferRelativeResize="0"/>
          <p:nvPr/>
        </p:nvPicPr>
        <p:blipFill rotWithShape="1">
          <a:blip r:embed="rId3">
            <a:alphaModFix/>
          </a:blip>
          <a:srcRect b="0" l="0" r="0" t="0"/>
          <a:stretch/>
        </p:blipFill>
        <p:spPr>
          <a:xfrm>
            <a:off x="1752600" y="1123950"/>
            <a:ext cx="8686800" cy="50292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p82"/>
          <p:cNvPicPr preferRelativeResize="0"/>
          <p:nvPr/>
        </p:nvPicPr>
        <p:blipFill rotWithShape="1">
          <a:blip r:embed="rId3">
            <a:alphaModFix/>
          </a:blip>
          <a:srcRect b="0" l="0" r="0" t="0"/>
          <a:stretch/>
        </p:blipFill>
        <p:spPr>
          <a:xfrm>
            <a:off x="5064125" y="455612"/>
            <a:ext cx="2063750" cy="2062162"/>
          </a:xfrm>
          <a:prstGeom prst="rect">
            <a:avLst/>
          </a:prstGeom>
          <a:noFill/>
          <a:ln>
            <a:noFill/>
          </a:ln>
        </p:spPr>
      </p:pic>
      <p:grpSp>
        <p:nvGrpSpPr>
          <p:cNvPr id="841" name="Google Shape;841;p82"/>
          <p:cNvGrpSpPr/>
          <p:nvPr/>
        </p:nvGrpSpPr>
        <p:grpSpPr>
          <a:xfrm>
            <a:off x="1646237" y="2703514"/>
            <a:ext cx="8899525" cy="1477962"/>
            <a:chOff x="-1" y="2939143"/>
            <a:chExt cx="8899072" cy="1477736"/>
          </a:xfrm>
        </p:grpSpPr>
        <p:sp>
          <p:nvSpPr>
            <p:cNvPr id="842" name="Google Shape;842;p82"/>
            <p:cNvSpPr txBox="1"/>
            <p:nvPr/>
          </p:nvSpPr>
          <p:spPr>
            <a:xfrm>
              <a:off x="-1" y="2939143"/>
              <a:ext cx="8686800" cy="1391557"/>
            </a:xfrm>
            <a:prstGeom prst="rect">
              <a:avLst/>
            </a:prstGeom>
            <a:solidFill>
              <a:srgbClr val="ADC47D"/>
            </a:solidFill>
            <a:ln cap="flat" cmpd="sng" w="25400">
              <a:solidFill>
                <a:srgbClr val="ADC47D"/>
              </a:solidFill>
              <a:prstDash val="solid"/>
              <a:miter lim="800000"/>
              <a:headEnd len="sm" w="sm" type="none"/>
              <a:tailEnd len="sm" w="sm" type="none"/>
            </a:ln>
          </p:spPr>
          <p:txBody>
            <a:bodyPr anchorCtr="0" anchor="ctr" bIns="45700" lIns="182875" spcFirstLastPara="1" rIns="91425" wrap="square" tIns="45700">
              <a:noAutofit/>
            </a:bodyPr>
            <a:lstStyle/>
            <a:p>
              <a:pPr indent="0" lvl="0" marL="0" marR="0" rtl="0" algn="l">
                <a:spcBef>
                  <a:spcPts val="0"/>
                </a:spcBef>
                <a:spcAft>
                  <a:spcPts val="0"/>
                </a:spcAft>
                <a:buNone/>
              </a:pPr>
              <a:r>
                <a:rPr b="1" lang="en-US" sz="3600">
                  <a:solidFill>
                    <a:srgbClr val="FFFFFF"/>
                  </a:solidFill>
                  <a:latin typeface="Century Gothic"/>
                  <a:ea typeface="Century Gothic"/>
                  <a:cs typeface="Century Gothic"/>
                  <a:sym typeface="Century Gothic"/>
                </a:rPr>
                <a:t>Living Standards</a:t>
              </a:r>
              <a:endParaRPr/>
            </a:p>
          </p:txBody>
        </p:sp>
        <p:cxnSp>
          <p:nvCxnSpPr>
            <p:cNvPr id="843" name="Google Shape;843;p82"/>
            <p:cNvCxnSpPr/>
            <p:nvPr/>
          </p:nvCxnSpPr>
          <p:spPr>
            <a:xfrm flipH="1" rot="10800000">
              <a:off x="0" y="4408714"/>
              <a:ext cx="8899071" cy="8165"/>
            </a:xfrm>
            <a:prstGeom prst="straightConnector1">
              <a:avLst/>
            </a:prstGeom>
            <a:noFill/>
            <a:ln cap="flat" cmpd="sng" w="25400">
              <a:solidFill>
                <a:srgbClr val="ADC47D"/>
              </a:solidFill>
              <a:prstDash val="solid"/>
              <a:miter lim="800000"/>
              <a:headEnd len="sm" w="sm" type="none"/>
              <a:tailEnd len="lg" w="lg" type="triangle"/>
            </a:ln>
          </p:spPr>
        </p:cxn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83"/>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flexibility</a:t>
            </a:r>
            <a:endParaRPr sz="1800">
              <a:solidFill>
                <a:schemeClr val="dk1"/>
              </a:solidFill>
              <a:latin typeface="Century Gothic"/>
              <a:ea typeface="Century Gothic"/>
              <a:cs typeface="Century Gothic"/>
              <a:sym typeface="Century Gothic"/>
            </a:endParaRPr>
          </a:p>
        </p:txBody>
      </p:sp>
      <p:grpSp>
        <p:nvGrpSpPr>
          <p:cNvPr id="850" name="Google Shape;850;p83"/>
          <p:cNvGrpSpPr/>
          <p:nvPr/>
        </p:nvGrpSpPr>
        <p:grpSpPr>
          <a:xfrm>
            <a:off x="1660525" y="760413"/>
            <a:ext cx="8870950" cy="5710237"/>
            <a:chOff x="137160" y="759810"/>
            <a:chExt cx="8869679" cy="5711328"/>
          </a:xfrm>
        </p:grpSpPr>
        <p:sp>
          <p:nvSpPr>
            <p:cNvPr id="851" name="Google Shape;851;p83"/>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852" name="Google Shape;852;p83"/>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853" name="Google Shape;853;p8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854" name="Google Shape;854;p8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855" name="Google Shape;855;p83"/>
            <p:cNvPicPr preferRelativeResize="0"/>
            <p:nvPr/>
          </p:nvPicPr>
          <p:blipFill rotWithShape="1">
            <a:blip r:embed="rId3">
              <a:alphaModFix/>
            </a:blip>
            <a:srcRect b="0" l="0" r="0" t="0"/>
            <a:stretch/>
          </p:blipFill>
          <p:spPr>
            <a:xfrm>
              <a:off x="4572000" y="1088566"/>
              <a:ext cx="4434839" cy="2340434"/>
            </a:xfrm>
            <a:prstGeom prst="rect">
              <a:avLst/>
            </a:prstGeom>
            <a:noFill/>
            <a:ln>
              <a:noFill/>
            </a:ln>
          </p:spPr>
        </p:pic>
        <p:pic>
          <p:nvPicPr>
            <p:cNvPr id="856" name="Google Shape;856;p83"/>
            <p:cNvPicPr preferRelativeResize="0"/>
            <p:nvPr/>
          </p:nvPicPr>
          <p:blipFill rotWithShape="1">
            <a:blip r:embed="rId4">
              <a:alphaModFix/>
            </a:blip>
            <a:srcRect b="0" l="0" r="0" t="0"/>
            <a:stretch/>
          </p:blipFill>
          <p:spPr>
            <a:xfrm>
              <a:off x="137160" y="1088565"/>
              <a:ext cx="4434838" cy="2340433"/>
            </a:xfrm>
            <a:prstGeom prst="rect">
              <a:avLst/>
            </a:prstGeom>
            <a:noFill/>
            <a:ln>
              <a:noFill/>
            </a:ln>
          </p:spPr>
        </p:pic>
        <p:pic>
          <p:nvPicPr>
            <p:cNvPr id="857" name="Google Shape;857;p83"/>
            <p:cNvPicPr preferRelativeResize="0"/>
            <p:nvPr/>
          </p:nvPicPr>
          <p:blipFill rotWithShape="1">
            <a:blip r:embed="rId5">
              <a:alphaModFix/>
            </a:blip>
            <a:srcRect b="0" l="0" r="0" t="0"/>
            <a:stretch/>
          </p:blipFill>
          <p:spPr>
            <a:xfrm>
              <a:off x="137160" y="3902558"/>
              <a:ext cx="4434838" cy="2568580"/>
            </a:xfrm>
            <a:prstGeom prst="rect">
              <a:avLst/>
            </a:prstGeom>
            <a:noFill/>
            <a:ln>
              <a:noFill/>
            </a:ln>
          </p:spPr>
        </p:pic>
        <p:pic>
          <p:nvPicPr>
            <p:cNvPr id="858" name="Google Shape;858;p83"/>
            <p:cNvPicPr preferRelativeResize="0"/>
            <p:nvPr/>
          </p:nvPicPr>
          <p:blipFill rotWithShape="1">
            <a:blip r:embed="rId6">
              <a:alphaModFix/>
            </a:blip>
            <a:srcRect b="0" l="0" r="0" t="0"/>
            <a:stretch/>
          </p:blipFill>
          <p:spPr>
            <a:xfrm>
              <a:off x="4571998" y="3902556"/>
              <a:ext cx="4434841" cy="2568580"/>
            </a:xfrm>
            <a:prstGeom prst="rect">
              <a:avLst/>
            </a:prstGeom>
            <a:noFill/>
            <a:ln>
              <a:noFill/>
            </a:ln>
          </p:spPr>
        </p:pic>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84"/>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flexibility</a:t>
            </a:r>
            <a:endParaRPr sz="1800">
              <a:solidFill>
                <a:schemeClr val="dk1"/>
              </a:solidFill>
              <a:latin typeface="Century Gothic"/>
              <a:ea typeface="Century Gothic"/>
              <a:cs typeface="Century Gothic"/>
              <a:sym typeface="Century Gothic"/>
            </a:endParaRPr>
          </a:p>
        </p:txBody>
      </p:sp>
      <p:grpSp>
        <p:nvGrpSpPr>
          <p:cNvPr id="865" name="Google Shape;865;p84"/>
          <p:cNvGrpSpPr/>
          <p:nvPr/>
        </p:nvGrpSpPr>
        <p:grpSpPr>
          <a:xfrm>
            <a:off x="1660525" y="1254189"/>
            <a:ext cx="8376742" cy="5040000"/>
            <a:chOff x="137160" y="759810"/>
            <a:chExt cx="4434838" cy="2669188"/>
          </a:xfrm>
        </p:grpSpPr>
        <p:sp>
          <p:nvSpPr>
            <p:cNvPr id="866" name="Google Shape;866;p84"/>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867" name="Google Shape;867;p84"/>
            <p:cNvPicPr preferRelativeResize="0"/>
            <p:nvPr/>
          </p:nvPicPr>
          <p:blipFill rotWithShape="1">
            <a:blip r:embed="rId3">
              <a:alphaModFix/>
            </a:blip>
            <a:srcRect b="0" l="0" r="0" t="0"/>
            <a:stretch/>
          </p:blipFill>
          <p:spPr>
            <a:xfrm>
              <a:off x="137160" y="1088565"/>
              <a:ext cx="4434838" cy="2340433"/>
            </a:xfrm>
            <a:prstGeom prst="rect">
              <a:avLst/>
            </a:prstGeom>
            <a:noFill/>
            <a:ln>
              <a:noFill/>
            </a:ln>
          </p:spPr>
        </p:pic>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85"/>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flexibility</a:t>
            </a:r>
            <a:endParaRPr sz="1800">
              <a:solidFill>
                <a:schemeClr val="dk1"/>
              </a:solidFill>
              <a:latin typeface="Century Gothic"/>
              <a:ea typeface="Century Gothic"/>
              <a:cs typeface="Century Gothic"/>
              <a:sym typeface="Century Gothic"/>
            </a:endParaRPr>
          </a:p>
        </p:txBody>
      </p:sp>
      <p:grpSp>
        <p:nvGrpSpPr>
          <p:cNvPr id="874" name="Google Shape;874;p85"/>
          <p:cNvGrpSpPr/>
          <p:nvPr/>
        </p:nvGrpSpPr>
        <p:grpSpPr>
          <a:xfrm>
            <a:off x="1660525" y="1412381"/>
            <a:ext cx="8414175" cy="5040000"/>
            <a:chOff x="4572000" y="771700"/>
            <a:chExt cx="4434839" cy="2657300"/>
          </a:xfrm>
        </p:grpSpPr>
        <p:sp>
          <p:nvSpPr>
            <p:cNvPr id="875" name="Google Shape;875;p85"/>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876" name="Google Shape;876;p85"/>
            <p:cNvPicPr preferRelativeResize="0"/>
            <p:nvPr/>
          </p:nvPicPr>
          <p:blipFill rotWithShape="1">
            <a:blip r:embed="rId3">
              <a:alphaModFix/>
            </a:blip>
            <a:srcRect b="0" l="0" r="0" t="0"/>
            <a:stretch/>
          </p:blipFill>
          <p:spPr>
            <a:xfrm>
              <a:off x="4572000" y="1088566"/>
              <a:ext cx="4434839" cy="2340434"/>
            </a:xfrm>
            <a:prstGeom prst="rect">
              <a:avLst/>
            </a:prstGeom>
            <a:noFill/>
            <a:ln>
              <a:noFill/>
            </a:ln>
          </p:spPr>
        </p:pic>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86"/>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flexibility</a:t>
            </a:r>
            <a:endParaRPr sz="1800">
              <a:solidFill>
                <a:schemeClr val="dk1"/>
              </a:solidFill>
              <a:latin typeface="Century Gothic"/>
              <a:ea typeface="Century Gothic"/>
              <a:cs typeface="Century Gothic"/>
              <a:sym typeface="Century Gothic"/>
            </a:endParaRPr>
          </a:p>
        </p:txBody>
      </p:sp>
      <p:grpSp>
        <p:nvGrpSpPr>
          <p:cNvPr id="883" name="Google Shape;883;p86"/>
          <p:cNvGrpSpPr/>
          <p:nvPr/>
        </p:nvGrpSpPr>
        <p:grpSpPr>
          <a:xfrm>
            <a:off x="1660525" y="1357901"/>
            <a:ext cx="7857484" cy="5040000"/>
            <a:chOff x="137160" y="3625559"/>
            <a:chExt cx="4434838" cy="2845579"/>
          </a:xfrm>
        </p:grpSpPr>
        <p:sp>
          <p:nvSpPr>
            <p:cNvPr id="884" name="Google Shape;884;p86"/>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885" name="Google Shape;885;p86"/>
            <p:cNvPicPr preferRelativeResize="0"/>
            <p:nvPr/>
          </p:nvPicPr>
          <p:blipFill rotWithShape="1">
            <a:blip r:embed="rId3">
              <a:alphaModFix/>
            </a:blip>
            <a:srcRect b="0" l="0" r="0" t="0"/>
            <a:stretch/>
          </p:blipFill>
          <p:spPr>
            <a:xfrm>
              <a:off x="137160" y="3902558"/>
              <a:ext cx="4434838" cy="2568580"/>
            </a:xfrm>
            <a:prstGeom prst="rect">
              <a:avLst/>
            </a:prstGeom>
            <a:noFill/>
            <a:ln>
              <a:noFill/>
            </a:ln>
          </p:spPr>
        </p:pic>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87"/>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flexibility</a:t>
            </a:r>
            <a:endParaRPr sz="1800">
              <a:solidFill>
                <a:schemeClr val="dk1"/>
              </a:solidFill>
              <a:latin typeface="Century Gothic"/>
              <a:ea typeface="Century Gothic"/>
              <a:cs typeface="Century Gothic"/>
              <a:sym typeface="Century Gothic"/>
            </a:endParaRPr>
          </a:p>
        </p:txBody>
      </p:sp>
      <p:grpSp>
        <p:nvGrpSpPr>
          <p:cNvPr id="892" name="Google Shape;892;p87"/>
          <p:cNvGrpSpPr/>
          <p:nvPr/>
        </p:nvGrpSpPr>
        <p:grpSpPr>
          <a:xfrm>
            <a:off x="1660525" y="1339613"/>
            <a:ext cx="7857491" cy="5040000"/>
            <a:chOff x="4571998" y="3625559"/>
            <a:chExt cx="4434841" cy="2845577"/>
          </a:xfrm>
        </p:grpSpPr>
        <p:sp>
          <p:nvSpPr>
            <p:cNvPr id="893" name="Google Shape;893;p8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894" name="Google Shape;894;p87"/>
            <p:cNvPicPr preferRelativeResize="0"/>
            <p:nvPr/>
          </p:nvPicPr>
          <p:blipFill rotWithShape="1">
            <a:blip r:embed="rId3">
              <a:alphaModFix/>
            </a:blip>
            <a:srcRect b="0" l="0" r="0" t="0"/>
            <a:stretch/>
          </p:blipFill>
          <p:spPr>
            <a:xfrm>
              <a:off x="4571998" y="3902556"/>
              <a:ext cx="4434841" cy="2568580"/>
            </a:xfrm>
            <a:prstGeom prst="rect">
              <a:avLst/>
            </a:prstGeom>
            <a:noFill/>
            <a:ln>
              <a:noFill/>
            </a:ln>
          </p:spPr>
        </p:pic>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88"/>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Regular weekday work schedule</a:t>
            </a:r>
            <a:endParaRPr sz="1800">
              <a:solidFill>
                <a:schemeClr val="dk1"/>
              </a:solidFill>
              <a:latin typeface="Century Gothic"/>
              <a:ea typeface="Century Gothic"/>
              <a:cs typeface="Century Gothic"/>
              <a:sym typeface="Century Gothic"/>
            </a:endParaRPr>
          </a:p>
        </p:txBody>
      </p:sp>
      <p:grpSp>
        <p:nvGrpSpPr>
          <p:cNvPr id="901" name="Google Shape;901;p88"/>
          <p:cNvGrpSpPr/>
          <p:nvPr/>
        </p:nvGrpSpPr>
        <p:grpSpPr>
          <a:xfrm>
            <a:off x="1660525" y="760412"/>
            <a:ext cx="8742362" cy="5738812"/>
            <a:chOff x="137159" y="759810"/>
            <a:chExt cx="8742358" cy="5739464"/>
          </a:xfrm>
        </p:grpSpPr>
        <p:sp>
          <p:nvSpPr>
            <p:cNvPr id="902" name="Google Shape;902;p88"/>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903" name="Google Shape;903;p88"/>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904" name="Google Shape;904;p88"/>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905" name="Google Shape;905;p88"/>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906" name="Google Shape;906;p88"/>
            <p:cNvPicPr preferRelativeResize="0"/>
            <p:nvPr/>
          </p:nvPicPr>
          <p:blipFill rotWithShape="1">
            <a:blip r:embed="rId3">
              <a:alphaModFix/>
            </a:blip>
            <a:srcRect b="0" l="0" r="0" t="0"/>
            <a:stretch/>
          </p:blipFill>
          <p:spPr>
            <a:xfrm>
              <a:off x="4508339" y="1089383"/>
              <a:ext cx="4371178" cy="2339615"/>
            </a:xfrm>
            <a:prstGeom prst="rect">
              <a:avLst/>
            </a:prstGeom>
            <a:noFill/>
            <a:ln>
              <a:noFill/>
            </a:ln>
          </p:spPr>
        </p:pic>
        <p:pic>
          <p:nvPicPr>
            <p:cNvPr id="907" name="Google Shape;907;p88"/>
            <p:cNvPicPr preferRelativeResize="0"/>
            <p:nvPr/>
          </p:nvPicPr>
          <p:blipFill rotWithShape="1">
            <a:blip r:embed="rId4">
              <a:alphaModFix/>
            </a:blip>
            <a:srcRect b="0" l="0" r="0" t="0"/>
            <a:stretch/>
          </p:blipFill>
          <p:spPr>
            <a:xfrm>
              <a:off x="137159" y="1048698"/>
              <a:ext cx="4371177" cy="2380299"/>
            </a:xfrm>
            <a:prstGeom prst="rect">
              <a:avLst/>
            </a:prstGeom>
            <a:noFill/>
            <a:ln>
              <a:noFill/>
            </a:ln>
          </p:spPr>
        </p:pic>
        <p:pic>
          <p:nvPicPr>
            <p:cNvPr id="908" name="Google Shape;908;p88"/>
            <p:cNvPicPr preferRelativeResize="0"/>
            <p:nvPr/>
          </p:nvPicPr>
          <p:blipFill rotWithShape="1">
            <a:blip r:embed="rId5">
              <a:alphaModFix/>
            </a:blip>
            <a:srcRect b="0" l="0" r="0" t="0"/>
            <a:stretch/>
          </p:blipFill>
          <p:spPr>
            <a:xfrm>
              <a:off x="137159" y="3902558"/>
              <a:ext cx="4434841" cy="2596716"/>
            </a:xfrm>
            <a:prstGeom prst="rect">
              <a:avLst/>
            </a:prstGeom>
            <a:noFill/>
            <a:ln>
              <a:noFill/>
            </a:ln>
          </p:spPr>
        </p:pic>
        <p:pic>
          <p:nvPicPr>
            <p:cNvPr id="909" name="Google Shape;909;p88"/>
            <p:cNvPicPr preferRelativeResize="0"/>
            <p:nvPr/>
          </p:nvPicPr>
          <p:blipFill rotWithShape="1">
            <a:blip r:embed="rId6">
              <a:alphaModFix/>
            </a:blip>
            <a:srcRect b="0" l="0" r="0" t="0"/>
            <a:stretch/>
          </p:blipFill>
          <p:spPr>
            <a:xfrm>
              <a:off x="4508336" y="3902557"/>
              <a:ext cx="4371178" cy="2596716"/>
            </a:xfrm>
            <a:prstGeom prst="rect">
              <a:avLst/>
            </a:prstGeom>
            <a:noFill/>
            <a:ln>
              <a:noFill/>
            </a:ln>
          </p:spPr>
        </p:pic>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89"/>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Regular weekday work schedule</a:t>
            </a:r>
            <a:endParaRPr sz="1800">
              <a:solidFill>
                <a:schemeClr val="dk1"/>
              </a:solidFill>
              <a:latin typeface="Century Gothic"/>
              <a:ea typeface="Century Gothic"/>
              <a:cs typeface="Century Gothic"/>
              <a:sym typeface="Century Gothic"/>
            </a:endParaRPr>
          </a:p>
        </p:txBody>
      </p:sp>
      <p:grpSp>
        <p:nvGrpSpPr>
          <p:cNvPr id="916" name="Google Shape;916;p89"/>
          <p:cNvGrpSpPr/>
          <p:nvPr/>
        </p:nvGrpSpPr>
        <p:grpSpPr>
          <a:xfrm>
            <a:off x="1660525" y="1217612"/>
            <a:ext cx="8254672" cy="5040000"/>
            <a:chOff x="137159" y="759810"/>
            <a:chExt cx="4371177" cy="2669187"/>
          </a:xfrm>
        </p:grpSpPr>
        <p:sp>
          <p:nvSpPr>
            <p:cNvPr id="917" name="Google Shape;917;p89"/>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918" name="Google Shape;918;p89"/>
            <p:cNvPicPr preferRelativeResize="0"/>
            <p:nvPr/>
          </p:nvPicPr>
          <p:blipFill rotWithShape="1">
            <a:blip r:embed="rId3">
              <a:alphaModFix/>
            </a:blip>
            <a:srcRect b="0" l="0" r="0" t="0"/>
            <a:stretch/>
          </p:blipFill>
          <p:spPr>
            <a:xfrm>
              <a:off x="137159" y="1048698"/>
              <a:ext cx="4371177" cy="2380299"/>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i="1" lang="en-US" sz="2800">
                <a:solidFill>
                  <a:srgbClr val="FFFFFF"/>
                </a:solidFill>
                <a:latin typeface="Century Gothic"/>
                <a:ea typeface="Century Gothic"/>
                <a:cs typeface="Century Gothic"/>
                <a:sym typeface="Century Gothic"/>
              </a:rPr>
              <a:t>Older adults </a:t>
            </a:r>
            <a:r>
              <a:rPr b="1" lang="en-US" sz="2800">
                <a:solidFill>
                  <a:srgbClr val="FFFFFF"/>
                </a:solidFill>
                <a:latin typeface="Century Gothic"/>
                <a:ea typeface="Century Gothic"/>
                <a:cs typeface="Century Gothic"/>
                <a:sym typeface="Century Gothic"/>
              </a:rPr>
              <a:t>and </a:t>
            </a:r>
            <a:r>
              <a:rPr b="1" lang="en-US" sz="2800">
                <a:solidFill>
                  <a:schemeClr val="lt1"/>
                </a:solidFill>
                <a:latin typeface="Century Gothic"/>
                <a:ea typeface="Century Gothic"/>
                <a:cs typeface="Century Gothic"/>
                <a:sym typeface="Century Gothic"/>
              </a:rPr>
              <a:t>quality of life </a:t>
            </a:r>
            <a:endParaRPr sz="1800">
              <a:solidFill>
                <a:schemeClr val="dk1"/>
              </a:solidFill>
              <a:latin typeface="Century Gothic"/>
              <a:ea typeface="Century Gothic"/>
              <a:cs typeface="Century Gothic"/>
              <a:sym typeface="Century Gothic"/>
            </a:endParaRPr>
          </a:p>
        </p:txBody>
      </p:sp>
      <p:grpSp>
        <p:nvGrpSpPr>
          <p:cNvPr id="160" name="Google Shape;160;p9"/>
          <p:cNvGrpSpPr/>
          <p:nvPr/>
        </p:nvGrpSpPr>
        <p:grpSpPr>
          <a:xfrm>
            <a:off x="1711325" y="1087437"/>
            <a:ext cx="8686800" cy="5226050"/>
            <a:chOff x="187220" y="1087057"/>
            <a:chExt cx="8686800" cy="5226928"/>
          </a:xfrm>
        </p:grpSpPr>
        <p:sp>
          <p:nvSpPr>
            <p:cNvPr id="161" name="Google Shape;161;p9"/>
            <p:cNvSpPr txBox="1"/>
            <p:nvPr/>
          </p:nvSpPr>
          <p:spPr>
            <a:xfrm>
              <a:off x="811258" y="1087057"/>
              <a:ext cx="7438724" cy="687168"/>
            </a:xfrm>
            <a:prstGeom prst="rect">
              <a:avLst/>
            </a:prstGeom>
            <a:noFill/>
            <a:ln>
              <a:noFill/>
            </a:ln>
          </p:spPr>
          <p:txBody>
            <a:bodyPr anchorCtr="0" anchor="ctr" bIns="45700" lIns="0" spcFirstLastPara="1" rIns="0" wrap="square" tIns="45700">
              <a:noAutofit/>
            </a:bodyPr>
            <a:lstStyle/>
            <a:p>
              <a:pPr indent="-2178050" lvl="0" marL="2178050" marR="0" rtl="0" algn="l">
                <a:spcBef>
                  <a:spcPts val="0"/>
                </a:spcBef>
                <a:spcAft>
                  <a:spcPts val="0"/>
                </a:spcAft>
                <a:buNone/>
              </a:pPr>
              <a:r>
                <a:rPr b="1" i="1" lang="en-US" sz="2400">
                  <a:solidFill>
                    <a:srgbClr val="006BB6"/>
                  </a:solidFill>
                  <a:latin typeface="Century Gothic"/>
                  <a:ea typeface="Century Gothic"/>
                  <a:cs typeface="Century Gothic"/>
                  <a:sym typeface="Century Gothic"/>
                </a:rPr>
                <a:t>Older adults</a:t>
              </a:r>
              <a:r>
                <a:rPr b="1" lang="en-US" sz="2400">
                  <a:solidFill>
                    <a:srgbClr val="006BB6"/>
                  </a:solidFill>
                  <a:latin typeface="Century Gothic"/>
                  <a:ea typeface="Century Gothic"/>
                  <a:cs typeface="Century Gothic"/>
                  <a:sym typeface="Century Gothic"/>
                </a:rPr>
                <a:t>:	Residents aged 65 to 74 years and those 75 years and older</a:t>
              </a:r>
              <a:endParaRPr sz="1800">
                <a:solidFill>
                  <a:srgbClr val="006BB6"/>
                </a:solidFill>
                <a:latin typeface="Century Gothic"/>
                <a:ea typeface="Century Gothic"/>
                <a:cs typeface="Century Gothic"/>
                <a:sym typeface="Century Gothic"/>
              </a:endParaRPr>
            </a:p>
          </p:txBody>
        </p:sp>
        <p:sp>
          <p:nvSpPr>
            <p:cNvPr id="162" name="Google Shape;162;p9"/>
            <p:cNvSpPr txBox="1"/>
            <p:nvPr/>
          </p:nvSpPr>
          <p:spPr>
            <a:xfrm>
              <a:off x="1347697" y="5944653"/>
              <a:ext cx="63658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005A73"/>
                  </a:solidFill>
                  <a:latin typeface="Arial"/>
                  <a:ea typeface="Arial"/>
                  <a:cs typeface="Arial"/>
                  <a:sym typeface="Arial"/>
                </a:rPr>
                <a:t>Note</a:t>
              </a:r>
              <a:r>
                <a:rPr lang="en-US" sz="1800">
                  <a:solidFill>
                    <a:srgbClr val="005A73"/>
                  </a:solidFill>
                  <a:latin typeface="Arial"/>
                  <a:ea typeface="Arial"/>
                  <a:cs typeface="Arial"/>
                  <a:sym typeface="Arial"/>
                </a:rPr>
                <a:t>: Older adults represent 23.3% of Nova Scotia residents</a:t>
              </a:r>
              <a:endParaRPr sz="1800">
                <a:solidFill>
                  <a:schemeClr val="dk1"/>
                </a:solidFill>
                <a:latin typeface="Calibri"/>
                <a:ea typeface="Calibri"/>
                <a:cs typeface="Calibri"/>
                <a:sym typeface="Calibri"/>
              </a:endParaRPr>
            </a:p>
          </p:txBody>
        </p:sp>
        <p:pic>
          <p:nvPicPr>
            <p:cNvPr id="163" name="Google Shape;163;p9"/>
            <p:cNvPicPr preferRelativeResize="0"/>
            <p:nvPr/>
          </p:nvPicPr>
          <p:blipFill rotWithShape="1">
            <a:blip r:embed="rId3">
              <a:alphaModFix/>
            </a:blip>
            <a:srcRect b="0" l="0" r="0" t="0"/>
            <a:stretch/>
          </p:blipFill>
          <p:spPr>
            <a:xfrm>
              <a:off x="187220" y="2144620"/>
              <a:ext cx="8686800" cy="3429638"/>
            </a:xfrm>
            <a:prstGeom prst="rect">
              <a:avLst/>
            </a:prstGeom>
            <a:noFill/>
            <a:ln>
              <a:noFill/>
            </a:ln>
          </p:spPr>
        </p:pic>
        <p:sp>
          <p:nvSpPr>
            <p:cNvPr id="164" name="Google Shape;164;p9"/>
            <p:cNvSpPr/>
            <p:nvPr/>
          </p:nvSpPr>
          <p:spPr>
            <a:xfrm>
              <a:off x="269980" y="4591050"/>
              <a:ext cx="8531120" cy="447638"/>
            </a:xfrm>
            <a:prstGeom prst="roundRect">
              <a:avLst>
                <a:gd fmla="val 16667" name="adj"/>
              </a:avLst>
            </a:prstGeom>
            <a:solidFill>
              <a:srgbClr val="FF9999">
                <a:alpha val="4313"/>
              </a:srgbClr>
            </a:solidFill>
            <a:ln cap="flat" cmpd="sng" w="190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90"/>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Regular weekday work schedule</a:t>
            </a:r>
            <a:endParaRPr sz="1800">
              <a:solidFill>
                <a:schemeClr val="dk1"/>
              </a:solidFill>
              <a:latin typeface="Century Gothic"/>
              <a:ea typeface="Century Gothic"/>
              <a:cs typeface="Century Gothic"/>
              <a:sym typeface="Century Gothic"/>
            </a:endParaRPr>
          </a:p>
        </p:txBody>
      </p:sp>
      <p:grpSp>
        <p:nvGrpSpPr>
          <p:cNvPr id="925" name="Google Shape;925;p90"/>
          <p:cNvGrpSpPr/>
          <p:nvPr/>
        </p:nvGrpSpPr>
        <p:grpSpPr>
          <a:xfrm>
            <a:off x="1660525" y="1320941"/>
            <a:ext cx="8291619" cy="5040000"/>
            <a:chOff x="4508339" y="771700"/>
            <a:chExt cx="4371178" cy="2657298"/>
          </a:xfrm>
        </p:grpSpPr>
        <p:sp>
          <p:nvSpPr>
            <p:cNvPr id="926" name="Google Shape;926;p90"/>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927" name="Google Shape;927;p90"/>
            <p:cNvPicPr preferRelativeResize="0"/>
            <p:nvPr/>
          </p:nvPicPr>
          <p:blipFill rotWithShape="1">
            <a:blip r:embed="rId3">
              <a:alphaModFix/>
            </a:blip>
            <a:srcRect b="0" l="0" r="0" t="0"/>
            <a:stretch/>
          </p:blipFill>
          <p:spPr>
            <a:xfrm>
              <a:off x="4508339" y="1089383"/>
              <a:ext cx="4371178" cy="2339615"/>
            </a:xfrm>
            <a:prstGeom prst="rect">
              <a:avLst/>
            </a:prstGeom>
            <a:noFill/>
            <a:ln>
              <a:noFill/>
            </a:ln>
          </p:spPr>
        </p:pic>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91"/>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Regular weekday work schedule</a:t>
            </a:r>
            <a:endParaRPr sz="1800">
              <a:solidFill>
                <a:schemeClr val="dk1"/>
              </a:solidFill>
              <a:latin typeface="Century Gothic"/>
              <a:ea typeface="Century Gothic"/>
              <a:cs typeface="Century Gothic"/>
              <a:sym typeface="Century Gothic"/>
            </a:endParaRPr>
          </a:p>
        </p:txBody>
      </p:sp>
      <p:grpSp>
        <p:nvGrpSpPr>
          <p:cNvPr id="934" name="Google Shape;934;p91"/>
          <p:cNvGrpSpPr/>
          <p:nvPr/>
        </p:nvGrpSpPr>
        <p:grpSpPr>
          <a:xfrm>
            <a:off x="1660525" y="1303259"/>
            <a:ext cx="7778828" cy="5040000"/>
            <a:chOff x="137159" y="3625559"/>
            <a:chExt cx="4434841" cy="2873715"/>
          </a:xfrm>
        </p:grpSpPr>
        <p:sp>
          <p:nvSpPr>
            <p:cNvPr id="935" name="Google Shape;935;p91"/>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936" name="Google Shape;936;p91"/>
            <p:cNvPicPr preferRelativeResize="0"/>
            <p:nvPr/>
          </p:nvPicPr>
          <p:blipFill rotWithShape="1">
            <a:blip r:embed="rId3">
              <a:alphaModFix/>
            </a:blip>
            <a:srcRect b="0" l="0" r="0" t="0"/>
            <a:stretch/>
          </p:blipFill>
          <p:spPr>
            <a:xfrm>
              <a:off x="137159" y="3902558"/>
              <a:ext cx="4434841" cy="2596716"/>
            </a:xfrm>
            <a:prstGeom prst="rect">
              <a:avLst/>
            </a:prstGeom>
            <a:noFill/>
            <a:ln>
              <a:noFill/>
            </a:ln>
          </p:spPr>
        </p:pic>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92"/>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Regular weekday work schedule</a:t>
            </a:r>
            <a:endParaRPr sz="1800">
              <a:solidFill>
                <a:schemeClr val="dk1"/>
              </a:solidFill>
              <a:latin typeface="Century Gothic"/>
              <a:ea typeface="Century Gothic"/>
              <a:cs typeface="Century Gothic"/>
              <a:sym typeface="Century Gothic"/>
            </a:endParaRPr>
          </a:p>
        </p:txBody>
      </p:sp>
      <p:grpSp>
        <p:nvGrpSpPr>
          <p:cNvPr id="943" name="Google Shape;943;p92"/>
          <p:cNvGrpSpPr/>
          <p:nvPr/>
        </p:nvGrpSpPr>
        <p:grpSpPr>
          <a:xfrm>
            <a:off x="1660525" y="1284970"/>
            <a:ext cx="7667201" cy="5040000"/>
            <a:chOff x="4508336" y="3625559"/>
            <a:chExt cx="4371178" cy="2873714"/>
          </a:xfrm>
        </p:grpSpPr>
        <p:sp>
          <p:nvSpPr>
            <p:cNvPr id="944" name="Google Shape;944;p92"/>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945" name="Google Shape;945;p92"/>
            <p:cNvPicPr preferRelativeResize="0"/>
            <p:nvPr/>
          </p:nvPicPr>
          <p:blipFill rotWithShape="1">
            <a:blip r:embed="rId3">
              <a:alphaModFix/>
            </a:blip>
            <a:srcRect b="0" l="0" r="0" t="0"/>
            <a:stretch/>
          </p:blipFill>
          <p:spPr>
            <a:xfrm>
              <a:off x="4508336" y="3902557"/>
              <a:ext cx="4371178" cy="2596716"/>
            </a:xfrm>
            <a:prstGeom prst="rect">
              <a:avLst/>
            </a:prstGeom>
            <a:noFill/>
            <a:ln>
              <a:noFill/>
            </a:ln>
          </p:spPr>
        </p:pic>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93"/>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over 50 hours per week</a:t>
            </a:r>
            <a:endParaRPr sz="1800">
              <a:solidFill>
                <a:schemeClr val="dk1"/>
              </a:solidFill>
              <a:latin typeface="Century Gothic"/>
              <a:ea typeface="Century Gothic"/>
              <a:cs typeface="Century Gothic"/>
              <a:sym typeface="Century Gothic"/>
            </a:endParaRPr>
          </a:p>
        </p:txBody>
      </p:sp>
      <p:grpSp>
        <p:nvGrpSpPr>
          <p:cNvPr id="952" name="Google Shape;952;p93"/>
          <p:cNvGrpSpPr/>
          <p:nvPr/>
        </p:nvGrpSpPr>
        <p:grpSpPr>
          <a:xfrm>
            <a:off x="1658937" y="760413"/>
            <a:ext cx="8807450" cy="5767387"/>
            <a:chOff x="134638" y="759810"/>
            <a:chExt cx="8808540" cy="5767598"/>
          </a:xfrm>
        </p:grpSpPr>
        <p:sp>
          <p:nvSpPr>
            <p:cNvPr id="953" name="Google Shape;953;p93"/>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sp>
          <p:nvSpPr>
            <p:cNvPr id="954" name="Google Shape;954;p93"/>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sp>
          <p:nvSpPr>
            <p:cNvPr id="955" name="Google Shape;955;p93"/>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sp>
          <p:nvSpPr>
            <p:cNvPr id="956" name="Google Shape;956;p93"/>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957" name="Google Shape;957;p93"/>
            <p:cNvPicPr preferRelativeResize="0"/>
            <p:nvPr/>
          </p:nvPicPr>
          <p:blipFill rotWithShape="1">
            <a:blip r:embed="rId3">
              <a:alphaModFix/>
            </a:blip>
            <a:srcRect b="0" l="0" r="0" t="0"/>
            <a:stretch/>
          </p:blipFill>
          <p:spPr>
            <a:xfrm>
              <a:off x="4572000" y="1082630"/>
              <a:ext cx="4371178" cy="2342739"/>
            </a:xfrm>
            <a:prstGeom prst="rect">
              <a:avLst/>
            </a:prstGeom>
            <a:noFill/>
            <a:ln>
              <a:noFill/>
            </a:ln>
          </p:spPr>
        </p:pic>
        <p:pic>
          <p:nvPicPr>
            <p:cNvPr id="958" name="Google Shape;958;p93"/>
            <p:cNvPicPr preferRelativeResize="0"/>
            <p:nvPr/>
          </p:nvPicPr>
          <p:blipFill rotWithShape="1">
            <a:blip r:embed="rId4">
              <a:alphaModFix/>
            </a:blip>
            <a:srcRect b="0" l="0" r="0" t="0"/>
            <a:stretch/>
          </p:blipFill>
          <p:spPr>
            <a:xfrm>
              <a:off x="137160" y="1048698"/>
              <a:ext cx="4434840" cy="2376671"/>
            </a:xfrm>
            <a:prstGeom prst="rect">
              <a:avLst/>
            </a:prstGeom>
            <a:noFill/>
            <a:ln>
              <a:noFill/>
            </a:ln>
          </p:spPr>
        </p:pic>
        <p:pic>
          <p:nvPicPr>
            <p:cNvPr id="959" name="Google Shape;959;p93"/>
            <p:cNvPicPr preferRelativeResize="0"/>
            <p:nvPr/>
          </p:nvPicPr>
          <p:blipFill rotWithShape="1">
            <a:blip r:embed="rId5">
              <a:alphaModFix/>
            </a:blip>
            <a:srcRect b="0" l="0" r="0" t="0"/>
            <a:stretch/>
          </p:blipFill>
          <p:spPr>
            <a:xfrm>
              <a:off x="134638" y="3902509"/>
              <a:ext cx="4434840" cy="2624899"/>
            </a:xfrm>
            <a:prstGeom prst="rect">
              <a:avLst/>
            </a:prstGeom>
            <a:noFill/>
            <a:ln>
              <a:noFill/>
            </a:ln>
          </p:spPr>
        </p:pic>
        <p:pic>
          <p:nvPicPr>
            <p:cNvPr id="960" name="Google Shape;960;p93"/>
            <p:cNvPicPr preferRelativeResize="0"/>
            <p:nvPr/>
          </p:nvPicPr>
          <p:blipFill rotWithShape="1">
            <a:blip r:embed="rId6">
              <a:alphaModFix/>
            </a:blip>
            <a:srcRect b="0" l="0" r="0" t="0"/>
            <a:stretch/>
          </p:blipFill>
          <p:spPr>
            <a:xfrm>
              <a:off x="4569478" y="3902509"/>
              <a:ext cx="4371178" cy="2624899"/>
            </a:xfrm>
            <a:prstGeom prst="rect">
              <a:avLst/>
            </a:prstGeom>
            <a:noFill/>
            <a:ln>
              <a:noFill/>
            </a:ln>
          </p:spPr>
        </p:pic>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94"/>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over 50 hours per week</a:t>
            </a:r>
            <a:endParaRPr sz="1800">
              <a:solidFill>
                <a:schemeClr val="dk1"/>
              </a:solidFill>
              <a:latin typeface="Century Gothic"/>
              <a:ea typeface="Century Gothic"/>
              <a:cs typeface="Century Gothic"/>
              <a:sym typeface="Century Gothic"/>
            </a:endParaRPr>
          </a:p>
        </p:txBody>
      </p:sp>
      <p:grpSp>
        <p:nvGrpSpPr>
          <p:cNvPr id="967" name="Google Shape;967;p94"/>
          <p:cNvGrpSpPr/>
          <p:nvPr/>
        </p:nvGrpSpPr>
        <p:grpSpPr>
          <a:xfrm>
            <a:off x="1660525" y="1272476"/>
            <a:ext cx="8384599" cy="5040000"/>
            <a:chOff x="137160" y="759810"/>
            <a:chExt cx="4434840" cy="2665559"/>
          </a:xfrm>
        </p:grpSpPr>
        <p:sp>
          <p:nvSpPr>
            <p:cNvPr id="968" name="Google Shape;968;p94"/>
            <p:cNvSpPr txBox="1"/>
            <p:nvPr/>
          </p:nvSpPr>
          <p:spPr>
            <a:xfrm>
              <a:off x="1122005" y="759810"/>
              <a:ext cx="312692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INCOME</a:t>
              </a:r>
              <a:endParaRPr sz="1800">
                <a:solidFill>
                  <a:schemeClr val="dk1"/>
                </a:solidFill>
                <a:latin typeface="Calibri"/>
                <a:ea typeface="Calibri"/>
                <a:cs typeface="Calibri"/>
                <a:sym typeface="Calibri"/>
              </a:endParaRPr>
            </a:p>
          </p:txBody>
        </p:sp>
        <p:pic>
          <p:nvPicPr>
            <p:cNvPr id="969" name="Google Shape;969;p94"/>
            <p:cNvPicPr preferRelativeResize="0"/>
            <p:nvPr/>
          </p:nvPicPr>
          <p:blipFill rotWithShape="1">
            <a:blip r:embed="rId3">
              <a:alphaModFix/>
            </a:blip>
            <a:srcRect b="0" l="0" r="0" t="0"/>
            <a:stretch/>
          </p:blipFill>
          <p:spPr>
            <a:xfrm>
              <a:off x="137160" y="1048698"/>
              <a:ext cx="4434840" cy="2376671"/>
            </a:xfrm>
            <a:prstGeom prst="rect">
              <a:avLst/>
            </a:prstGeom>
            <a:noFill/>
            <a:ln>
              <a:noFill/>
            </a:ln>
          </p:spPr>
        </p:pic>
      </p:gr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95"/>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over 50 hours per week</a:t>
            </a:r>
            <a:endParaRPr sz="1800">
              <a:solidFill>
                <a:schemeClr val="dk1"/>
              </a:solidFill>
              <a:latin typeface="Century Gothic"/>
              <a:ea typeface="Century Gothic"/>
              <a:cs typeface="Century Gothic"/>
              <a:sym typeface="Century Gothic"/>
            </a:endParaRPr>
          </a:p>
        </p:txBody>
      </p:sp>
      <p:grpSp>
        <p:nvGrpSpPr>
          <p:cNvPr id="976" name="Google Shape;976;p95"/>
          <p:cNvGrpSpPr/>
          <p:nvPr/>
        </p:nvGrpSpPr>
        <p:grpSpPr>
          <a:xfrm>
            <a:off x="1660525" y="1448959"/>
            <a:ext cx="8301283" cy="5040000"/>
            <a:chOff x="4572000" y="771700"/>
            <a:chExt cx="4371178" cy="2653669"/>
          </a:xfrm>
        </p:grpSpPr>
        <p:sp>
          <p:nvSpPr>
            <p:cNvPr id="977" name="Google Shape;977;p95"/>
            <p:cNvSpPr txBox="1"/>
            <p:nvPr/>
          </p:nvSpPr>
          <p:spPr>
            <a:xfrm>
              <a:off x="5460632" y="771700"/>
              <a:ext cx="2933699"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AGE</a:t>
              </a:r>
              <a:endParaRPr sz="1800">
                <a:solidFill>
                  <a:schemeClr val="dk1"/>
                </a:solidFill>
                <a:latin typeface="Calibri"/>
                <a:ea typeface="Calibri"/>
                <a:cs typeface="Calibri"/>
                <a:sym typeface="Calibri"/>
              </a:endParaRPr>
            </a:p>
          </p:txBody>
        </p:sp>
        <p:pic>
          <p:nvPicPr>
            <p:cNvPr id="978" name="Google Shape;978;p95"/>
            <p:cNvPicPr preferRelativeResize="0"/>
            <p:nvPr/>
          </p:nvPicPr>
          <p:blipFill rotWithShape="1">
            <a:blip r:embed="rId3">
              <a:alphaModFix/>
            </a:blip>
            <a:srcRect b="0" l="0" r="0" t="0"/>
            <a:stretch/>
          </p:blipFill>
          <p:spPr>
            <a:xfrm>
              <a:off x="4572000" y="1082630"/>
              <a:ext cx="4371178" cy="2342739"/>
            </a:xfrm>
            <a:prstGeom prst="rect">
              <a:avLst/>
            </a:prstGeom>
            <a:noFill/>
            <a:ln>
              <a:noFill/>
            </a:ln>
          </p:spPr>
        </p:pic>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96"/>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over 50 hours per week</a:t>
            </a:r>
            <a:endParaRPr sz="1800">
              <a:solidFill>
                <a:schemeClr val="dk1"/>
              </a:solidFill>
              <a:latin typeface="Century Gothic"/>
              <a:ea typeface="Century Gothic"/>
              <a:cs typeface="Century Gothic"/>
              <a:sym typeface="Century Gothic"/>
            </a:endParaRPr>
          </a:p>
        </p:txBody>
      </p:sp>
      <p:grpSp>
        <p:nvGrpSpPr>
          <p:cNvPr id="985" name="Google Shape;985;p96"/>
          <p:cNvGrpSpPr/>
          <p:nvPr/>
        </p:nvGrpSpPr>
        <p:grpSpPr>
          <a:xfrm>
            <a:off x="1660525" y="1266905"/>
            <a:ext cx="7701845" cy="5040000"/>
            <a:chOff x="134638" y="3625559"/>
            <a:chExt cx="4434840" cy="2901849"/>
          </a:xfrm>
        </p:grpSpPr>
        <p:sp>
          <p:nvSpPr>
            <p:cNvPr id="986" name="Google Shape;986;p96"/>
            <p:cNvSpPr txBox="1"/>
            <p:nvPr/>
          </p:nvSpPr>
          <p:spPr>
            <a:xfrm>
              <a:off x="661406"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REGION</a:t>
              </a:r>
              <a:endParaRPr sz="1800">
                <a:solidFill>
                  <a:schemeClr val="dk1"/>
                </a:solidFill>
                <a:latin typeface="Calibri"/>
                <a:ea typeface="Calibri"/>
                <a:cs typeface="Calibri"/>
                <a:sym typeface="Calibri"/>
              </a:endParaRPr>
            </a:p>
          </p:txBody>
        </p:sp>
        <p:pic>
          <p:nvPicPr>
            <p:cNvPr id="987" name="Google Shape;987;p96"/>
            <p:cNvPicPr preferRelativeResize="0"/>
            <p:nvPr/>
          </p:nvPicPr>
          <p:blipFill rotWithShape="1">
            <a:blip r:embed="rId3">
              <a:alphaModFix/>
            </a:blip>
            <a:srcRect b="0" l="0" r="0" t="0"/>
            <a:stretch/>
          </p:blipFill>
          <p:spPr>
            <a:xfrm>
              <a:off x="134638" y="3902509"/>
              <a:ext cx="4434840" cy="2624899"/>
            </a:xfrm>
            <a:prstGeom prst="rect">
              <a:avLst/>
            </a:prstGeom>
            <a:noFill/>
            <a:ln>
              <a:noFill/>
            </a:ln>
          </p:spPr>
        </p:pic>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97"/>
          <p:cNvSpPr txBox="1"/>
          <p:nvPr/>
        </p:nvSpPr>
        <p:spPr>
          <a:xfrm>
            <a:off x="1660525" y="204788"/>
            <a:ext cx="8686800" cy="503237"/>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91425"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 over 50 hours per week</a:t>
            </a:r>
            <a:endParaRPr sz="1800">
              <a:solidFill>
                <a:schemeClr val="dk1"/>
              </a:solidFill>
              <a:latin typeface="Century Gothic"/>
              <a:ea typeface="Century Gothic"/>
              <a:cs typeface="Century Gothic"/>
              <a:sym typeface="Century Gothic"/>
            </a:endParaRPr>
          </a:p>
        </p:txBody>
      </p:sp>
      <p:grpSp>
        <p:nvGrpSpPr>
          <p:cNvPr id="994" name="Google Shape;994;p97"/>
          <p:cNvGrpSpPr/>
          <p:nvPr/>
        </p:nvGrpSpPr>
        <p:grpSpPr>
          <a:xfrm>
            <a:off x="1660525" y="1230329"/>
            <a:ext cx="7591327" cy="5040000"/>
            <a:chOff x="4569478" y="3625559"/>
            <a:chExt cx="4371178" cy="2901849"/>
          </a:xfrm>
        </p:grpSpPr>
        <p:sp>
          <p:nvSpPr>
            <p:cNvPr id="995" name="Google Shape;995;p97"/>
            <p:cNvSpPr txBox="1"/>
            <p:nvPr/>
          </p:nvSpPr>
          <p:spPr>
            <a:xfrm>
              <a:off x="4867862" y="3625559"/>
              <a:ext cx="3846932" cy="276999"/>
            </a:xfrm>
            <a:prstGeom prst="rect">
              <a:avLst/>
            </a:prstGeom>
            <a:solidFill>
              <a:schemeClr val="lt1"/>
            </a:solidFill>
            <a:ln>
              <a:noFill/>
            </a:ln>
          </p:spPr>
          <p:txBody>
            <a:bodyPr anchorCtr="0" anchor="t" bIns="0" lIns="91425" spcFirstLastPara="1" rIns="91425" wrap="square" tIns="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LIVING ARRANGEMENT</a:t>
              </a:r>
              <a:endParaRPr sz="1800">
                <a:solidFill>
                  <a:schemeClr val="dk1"/>
                </a:solidFill>
                <a:latin typeface="Calibri"/>
                <a:ea typeface="Calibri"/>
                <a:cs typeface="Calibri"/>
                <a:sym typeface="Calibri"/>
              </a:endParaRPr>
            </a:p>
          </p:txBody>
        </p:sp>
        <p:pic>
          <p:nvPicPr>
            <p:cNvPr id="996" name="Google Shape;996;p97"/>
            <p:cNvPicPr preferRelativeResize="0"/>
            <p:nvPr/>
          </p:nvPicPr>
          <p:blipFill rotWithShape="1">
            <a:blip r:embed="rId3">
              <a:alphaModFix/>
            </a:blip>
            <a:srcRect b="0" l="0" r="0" t="0"/>
            <a:stretch/>
          </p:blipFill>
          <p:spPr>
            <a:xfrm>
              <a:off x="4569478" y="3902509"/>
              <a:ext cx="4371178" cy="2624899"/>
            </a:xfrm>
            <a:prstGeom prst="rect">
              <a:avLst/>
            </a:prstGeom>
            <a:noFill/>
            <a:ln>
              <a:noFill/>
            </a:ln>
          </p:spPr>
        </p:pic>
      </p:gr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98"/>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Work-life imbalance and </a:t>
            </a:r>
            <a:r>
              <a:rPr b="1" i="1" lang="en-US" sz="2800">
                <a:solidFill>
                  <a:srgbClr val="FFFFFF"/>
                </a:solidFill>
                <a:latin typeface="Century Gothic"/>
                <a:ea typeface="Century Gothic"/>
                <a:cs typeface="Century Gothic"/>
                <a:sym typeface="Century Gothic"/>
              </a:rPr>
              <a:t>income</a:t>
            </a:r>
            <a:endParaRPr sz="1800">
              <a:solidFill>
                <a:schemeClr val="dk1"/>
              </a:solidFill>
              <a:latin typeface="Century Gothic"/>
              <a:ea typeface="Century Gothic"/>
              <a:cs typeface="Century Gothic"/>
              <a:sym typeface="Century Gothic"/>
            </a:endParaRPr>
          </a:p>
        </p:txBody>
      </p:sp>
      <p:grpSp>
        <p:nvGrpSpPr>
          <p:cNvPr id="1003" name="Google Shape;1003;p98"/>
          <p:cNvGrpSpPr/>
          <p:nvPr/>
        </p:nvGrpSpPr>
        <p:grpSpPr>
          <a:xfrm>
            <a:off x="1663700" y="1149351"/>
            <a:ext cx="8686800" cy="5024437"/>
            <a:chOff x="140328" y="1149531"/>
            <a:chExt cx="8686800" cy="5024846"/>
          </a:xfrm>
        </p:grpSpPr>
        <p:pic>
          <p:nvPicPr>
            <p:cNvPr id="1004" name="Google Shape;1004;p98"/>
            <p:cNvPicPr preferRelativeResize="0"/>
            <p:nvPr/>
          </p:nvPicPr>
          <p:blipFill rotWithShape="1">
            <a:blip r:embed="rId3">
              <a:alphaModFix/>
            </a:blip>
            <a:srcRect b="0" l="0" r="0" t="0"/>
            <a:stretch/>
          </p:blipFill>
          <p:spPr>
            <a:xfrm>
              <a:off x="140328" y="1149531"/>
              <a:ext cx="8686800" cy="5024846"/>
            </a:xfrm>
            <a:prstGeom prst="rect">
              <a:avLst/>
            </a:prstGeom>
            <a:noFill/>
            <a:ln>
              <a:noFill/>
            </a:ln>
          </p:spPr>
        </p:pic>
        <p:cxnSp>
          <p:nvCxnSpPr>
            <p:cNvPr id="1005" name="Google Shape;1005;p98"/>
            <p:cNvCxnSpPr/>
            <p:nvPr/>
          </p:nvCxnSpPr>
          <p:spPr>
            <a:xfrm flipH="1">
              <a:off x="5514975" y="1524000"/>
              <a:ext cx="990601" cy="3590925"/>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99"/>
          <p:cNvSpPr txBox="1"/>
          <p:nvPr/>
        </p:nvSpPr>
        <p:spPr>
          <a:xfrm>
            <a:off x="1662113" y="214312"/>
            <a:ext cx="8688387" cy="501650"/>
          </a:xfrm>
          <a:prstGeom prst="rect">
            <a:avLst/>
          </a:prstGeom>
          <a:solidFill>
            <a:srgbClr val="006BB6"/>
          </a:solidFill>
          <a:ln cap="flat" cmpd="sng" w="19050">
            <a:solidFill>
              <a:srgbClr val="006BB6"/>
            </a:solidFill>
            <a:prstDash val="solid"/>
            <a:miter lim="800000"/>
            <a:headEnd len="sm" w="sm" type="none"/>
            <a:tailEnd len="sm" w="sm" type="none"/>
          </a:ln>
        </p:spPr>
        <p:txBody>
          <a:bodyPr anchorCtr="0" anchor="ctr" bIns="34275" lIns="91425" spcFirstLastPara="1" rIns="0" wrap="square" tIns="34275">
            <a:noAutofit/>
          </a:bodyPr>
          <a:lstStyle/>
          <a:p>
            <a:pPr indent="0" lvl="0" marL="0" marR="0" rtl="0" algn="l">
              <a:spcBef>
                <a:spcPts val="0"/>
              </a:spcBef>
              <a:spcAft>
                <a:spcPts val="0"/>
              </a:spcAft>
              <a:buNone/>
            </a:pPr>
            <a:r>
              <a:rPr b="1" lang="en-US" sz="2800">
                <a:solidFill>
                  <a:srgbClr val="FFFFFF"/>
                </a:solidFill>
                <a:latin typeface="Century Gothic"/>
                <a:ea typeface="Century Gothic"/>
                <a:cs typeface="Century Gothic"/>
                <a:sym typeface="Century Gothic"/>
              </a:rPr>
              <a:t>Work-life imbalance and </a:t>
            </a:r>
            <a:r>
              <a:rPr b="1" i="1" lang="en-US" sz="2800">
                <a:solidFill>
                  <a:srgbClr val="FFFFFF"/>
                </a:solidFill>
                <a:latin typeface="Century Gothic"/>
                <a:ea typeface="Century Gothic"/>
                <a:cs typeface="Century Gothic"/>
                <a:sym typeface="Century Gothic"/>
              </a:rPr>
              <a:t>age</a:t>
            </a:r>
            <a:endParaRPr sz="1800">
              <a:solidFill>
                <a:schemeClr val="dk1"/>
              </a:solidFill>
              <a:latin typeface="Century Gothic"/>
              <a:ea typeface="Century Gothic"/>
              <a:cs typeface="Century Gothic"/>
              <a:sym typeface="Century Gothic"/>
            </a:endParaRPr>
          </a:p>
        </p:txBody>
      </p:sp>
      <p:grpSp>
        <p:nvGrpSpPr>
          <p:cNvPr id="1012" name="Google Shape;1012;p99"/>
          <p:cNvGrpSpPr/>
          <p:nvPr/>
        </p:nvGrpSpPr>
        <p:grpSpPr>
          <a:xfrm>
            <a:off x="1662112" y="1149351"/>
            <a:ext cx="8686800" cy="5024437"/>
            <a:chOff x="138111" y="1149531"/>
            <a:chExt cx="8686800" cy="5024846"/>
          </a:xfrm>
        </p:grpSpPr>
        <p:pic>
          <p:nvPicPr>
            <p:cNvPr id="1013" name="Google Shape;1013;p99"/>
            <p:cNvPicPr preferRelativeResize="0"/>
            <p:nvPr/>
          </p:nvPicPr>
          <p:blipFill rotWithShape="1">
            <a:blip r:embed="rId3">
              <a:alphaModFix/>
            </a:blip>
            <a:srcRect b="0" l="0" r="0" t="0"/>
            <a:stretch/>
          </p:blipFill>
          <p:spPr>
            <a:xfrm>
              <a:off x="138111" y="1149531"/>
              <a:ext cx="8686800" cy="5024846"/>
            </a:xfrm>
            <a:prstGeom prst="rect">
              <a:avLst/>
            </a:prstGeom>
            <a:noFill/>
            <a:ln>
              <a:noFill/>
            </a:ln>
          </p:spPr>
        </p:pic>
        <p:cxnSp>
          <p:nvCxnSpPr>
            <p:cNvPr id="1014" name="Google Shape;1014;p99"/>
            <p:cNvCxnSpPr/>
            <p:nvPr/>
          </p:nvCxnSpPr>
          <p:spPr>
            <a:xfrm flipH="1">
              <a:off x="5716524" y="1747837"/>
              <a:ext cx="1704976" cy="3362325"/>
            </a:xfrm>
            <a:prstGeom prst="straightConnector1">
              <a:avLst/>
            </a:prstGeom>
            <a:noFill/>
            <a:ln cap="flat" cmpd="sng" w="28575">
              <a:solidFill>
                <a:srgbClr val="C00000"/>
              </a:solidFill>
              <a:prstDash val="solid"/>
              <a:miter lim="800000"/>
              <a:headEnd len="sm" w="sm" type="none"/>
              <a:tailEnd len="lg" w="lg" type="stealth"/>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2020-11-16T14:18:55Z</dcterms:created>
  <dc:creator>Taylor Hill</dc:creator>
</cp:coreProperties>
</file>